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7" r:id="rId1"/>
    <p:sldMasterId id="2147483707" r:id="rId2"/>
    <p:sldMasterId id="2147483709" r:id="rId3"/>
  </p:sldMasterIdLst>
  <p:notesMasterIdLst>
    <p:notesMasterId r:id="rId16"/>
  </p:notesMasterIdLst>
  <p:sldIdLst>
    <p:sldId id="257" r:id="rId4"/>
    <p:sldId id="259" r:id="rId5"/>
    <p:sldId id="260" r:id="rId6"/>
    <p:sldId id="256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58" r:id="rId15"/>
  </p:sldIdLst>
  <p:sldSz cx="9144000" cy="5145088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C1D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24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tmp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782F5-A916-4653-9283-0B21DAE59FD2}" type="datetimeFigureOut">
              <a:rPr lang="fr-FR" smtClean="0"/>
              <a:t>2020-04-29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4675" y="1336675"/>
            <a:ext cx="64103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CBF42-708B-4E44-B726-068829AEE5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1636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2" y="4802082"/>
            <a:ext cx="9141619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2204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A31F701-4968-46AE-B777-6FB50F0714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0AEBC926-49BC-4890-ADE2-C02F78541D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921" y="1616763"/>
            <a:ext cx="7543800" cy="10884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60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83F3BEDD-3280-49C7-BA47-A9F8858CDC01}"/>
              </a:ext>
            </a:extLst>
          </p:cNvPr>
          <p:cNvCxnSpPr/>
          <p:nvPr userDrawn="1"/>
        </p:nvCxnSpPr>
        <p:spPr>
          <a:xfrm>
            <a:off x="798921" y="2710731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A7C32FB1-E2FF-4CF3-95D1-5E311C2865EA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504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2" y="4802082"/>
            <a:ext cx="9141619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2204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9E5BD84-DC66-4CA9-B14F-F778A3BA3AF2}"/>
              </a:ext>
            </a:extLst>
          </p:cNvPr>
          <p:cNvCxnSpPr/>
          <p:nvPr userDrawn="1"/>
        </p:nvCxnSpPr>
        <p:spPr>
          <a:xfrm>
            <a:off x="675048" y="716623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48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93E4BC1-6F4E-4747-84E8-D99E0587545F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3207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15019"/>
            <a:ext cx="7543800" cy="6321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018624"/>
            <a:ext cx="7543800" cy="3384556"/>
          </a:xfrm>
        </p:spPr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39DD521-5AA6-4895-8AAE-16A9209CF8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2961" y="4846335"/>
            <a:ext cx="1854203" cy="273928"/>
          </a:xfrm>
          <a:prstGeom prst="rect">
            <a:avLst/>
          </a:prstGeom>
        </p:spPr>
        <p:txBody>
          <a:bodyPr/>
          <a:lstStyle/>
          <a:p>
            <a:fld id="{520CCBFA-D7B9-45DB-A2C2-5DA69A3D7220}" type="datetime1">
              <a:rPr lang="fr-FR" smtClean="0"/>
              <a:t>2020-04-29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E8EA220-647E-4668-847D-891D4AD77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/>
          <a:lstStyle/>
          <a:p>
            <a:r>
              <a:rPr lang="fr-FR"/>
              <a:t>HUGO ROUSSILLE</a:t>
            </a:r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53AC372-4AA6-4E92-9A40-7EC44AC43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AFEE4-4C3C-4D7F-ACF3-52DE8213F04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301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1" y="-1"/>
            <a:ext cx="9141619" cy="38444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0" y="3844412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9E5BD84-DC66-4CA9-B14F-F778A3BA3AF2}"/>
              </a:ext>
            </a:extLst>
          </p:cNvPr>
          <p:cNvCxnSpPr/>
          <p:nvPr userDrawn="1"/>
        </p:nvCxnSpPr>
        <p:spPr>
          <a:xfrm>
            <a:off x="659006" y="572244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FE470C6-3407-4B39-9256-D7CBAE76B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44412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Merci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67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2082"/>
            <a:ext cx="9144000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2204"/>
            <a:ext cx="9144001" cy="495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6586" y="1611199"/>
            <a:ext cx="7543800" cy="10884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none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MESTRE Eloïse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5F6E0C2E-DB01-42C5-AD9A-A992C3E17B5B}"/>
              </a:ext>
            </a:extLst>
          </p:cNvPr>
          <p:cNvCxnSpPr/>
          <p:nvPr userDrawn="1"/>
        </p:nvCxnSpPr>
        <p:spPr>
          <a:xfrm>
            <a:off x="1196586" y="2699603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6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2082"/>
            <a:ext cx="9144000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2204"/>
            <a:ext cx="9144001" cy="495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7321" y="114496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none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MESTRE Eloïse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5F6E0C2E-DB01-42C5-AD9A-A992C3E17B5B}"/>
              </a:ext>
            </a:extLst>
          </p:cNvPr>
          <p:cNvCxnSpPr/>
          <p:nvPr userDrawn="1"/>
        </p:nvCxnSpPr>
        <p:spPr>
          <a:xfrm>
            <a:off x="659006" y="572244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37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1" r:id="rId2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2082"/>
            <a:ext cx="9144000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2204"/>
            <a:ext cx="9144001" cy="495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none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MESTRE Eloïse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9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urochlor.org/about-chlor-alkali/how-are-chlorine-and-caustic-soda-made/membrane-cell-process/" TargetMode="External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3A679E2-BCF3-45FF-9846-55A224C82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</p:spPr>
        <p:txBody>
          <a:bodyPr/>
          <a:lstStyle/>
          <a:p>
            <a:fld id="{9A31F701-4968-46AE-B777-6FB50F0714C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649B183-356E-41EB-B214-68910814D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21" y="1616763"/>
            <a:ext cx="7543800" cy="1088404"/>
          </a:xfrm>
        </p:spPr>
        <p:txBody>
          <a:bodyPr>
            <a:normAutofit/>
          </a:bodyPr>
          <a:lstStyle/>
          <a:p>
            <a:r>
              <a:rPr lang="fr-FR" dirty="0"/>
              <a:t>Synthèses inorganique</a:t>
            </a:r>
          </a:p>
        </p:txBody>
      </p:sp>
    </p:spTree>
    <p:extLst>
      <p:ext uri="{BB962C8B-B14F-4D97-AF65-F5344CB8AC3E}">
        <p14:creationId xmlns:p14="http://schemas.microsoft.com/office/powerpoint/2010/main" val="2241335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FAAB4AB-19EB-4837-90FA-68D53EFA2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AFEE4-4C3C-4D7F-ACF3-52DE8213F040}" type="slidenum">
              <a:rPr lang="fr-FR" smtClean="0"/>
              <a:t>10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CF1D7EB8-DFD1-402A-9BAF-823ADA67D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L’Hémoglobine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A57AE5B-11D0-4417-8859-9400A17C2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841" y="1047347"/>
            <a:ext cx="4502213" cy="3590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841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57162FC-74B7-4965-933A-B2AECD717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AFEE4-4C3C-4D7F-ACF3-52DE8213F040}" type="slidenum">
              <a:rPr lang="fr-FR" smtClean="0"/>
              <a:t>11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4429E08A-4290-40B1-9C30-6AA08EB93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364" y="144379"/>
            <a:ext cx="7981272" cy="694497"/>
          </a:xfrm>
        </p:spPr>
        <p:txBody>
          <a:bodyPr/>
          <a:lstStyle/>
          <a:p>
            <a:r>
              <a:rPr lang="fr-FR" dirty="0"/>
              <a:t>Hème et transport du dioxygène</a:t>
            </a:r>
          </a:p>
        </p:txBody>
      </p:sp>
      <p:pic>
        <p:nvPicPr>
          <p:cNvPr id="6" name="Espace réservé du contenu 7">
            <a:extLst>
              <a:ext uri="{FF2B5EF4-FFF2-40B4-BE49-F238E27FC236}">
                <a16:creationId xmlns:a16="http://schemas.microsoft.com/office/drawing/2014/main" id="{F61CCD9F-742B-4F06-A9F4-61EF90838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99" y="1254717"/>
            <a:ext cx="8431202" cy="317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37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9C74BCE-62DB-40DC-A8F3-8FC6B33B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122CE3E9-4D1D-42DD-9752-E63C37E94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4227819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9E18E7E-7F41-4AEB-8EBF-02D5B09CB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6D024AA2-FFCA-4CC4-80CA-7529FDFE820D}"/>
              </a:ext>
            </a:extLst>
          </p:cNvPr>
          <p:cNvSpPr txBox="1">
            <a:spLocks/>
          </p:cNvSpPr>
          <p:nvPr/>
        </p:nvSpPr>
        <p:spPr>
          <a:xfrm>
            <a:off x="640080" y="-11034"/>
            <a:ext cx="8503920" cy="8537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b="0" i="0" u="none" strike="noStrike" kern="1200" cap="none" spc="-5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Eau de Javel</a:t>
            </a:r>
          </a:p>
        </p:txBody>
      </p:sp>
      <p:pic>
        <p:nvPicPr>
          <p:cNvPr id="5" name="Espace réservé du contenu 6">
            <a:extLst>
              <a:ext uri="{FF2B5EF4-FFF2-40B4-BE49-F238E27FC236}">
                <a16:creationId xmlns:a16="http://schemas.microsoft.com/office/drawing/2014/main" id="{8319C6D8-0B3D-4F97-AB22-025F4228D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559" y="842682"/>
            <a:ext cx="6422881" cy="380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307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73C3F31-BCAD-4F00-9ABA-96819D897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A6DCC7F-FDF5-4BD7-AA61-4B1637CFD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190" y="168260"/>
            <a:ext cx="7543800" cy="669672"/>
          </a:xfrm>
        </p:spPr>
        <p:txBody>
          <a:bodyPr/>
          <a:lstStyle/>
          <a:p>
            <a:r>
              <a:rPr lang="fr-FR" dirty="0"/>
              <a:t>Synthèse industrielle</a:t>
            </a:r>
          </a:p>
        </p:txBody>
      </p:sp>
      <p:pic>
        <p:nvPicPr>
          <p:cNvPr id="8" name="Membrane cell process - Eurochlor - Mozilla Firefox 2020-04-01 10-42-40">
            <a:hlinkClick r:id="" action="ppaction://media"/>
            <a:extLst>
              <a:ext uri="{FF2B5EF4-FFF2-40B4-BE49-F238E27FC236}">
                <a16:creationId xmlns:a16="http://schemas.microsoft.com/office/drawing/2014/main" id="{41EE0997-4C68-49B9-811E-C18FFD576C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20" y="1286271"/>
            <a:ext cx="4511882" cy="2544460"/>
          </a:xfrm>
          <a:prstGeom prst="rect">
            <a:avLst/>
          </a:prstGeom>
        </p:spPr>
      </p:pic>
      <p:pic>
        <p:nvPicPr>
          <p:cNvPr id="9" name="Mercury cell process - Eurochlor - Mozilla Firefox 2020-04-01 10-41-11">
            <a:hlinkClick r:id="" action="ppaction://media"/>
            <a:extLst>
              <a:ext uri="{FF2B5EF4-FFF2-40B4-BE49-F238E27FC236}">
                <a16:creationId xmlns:a16="http://schemas.microsoft.com/office/drawing/2014/main" id="{845929A6-E954-47BD-8EE5-65CEA1F081A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72001" y="1286271"/>
            <a:ext cx="4536784" cy="2558503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52C097A9-C0B3-4715-9587-EDA5BF224EA2}"/>
              </a:ext>
            </a:extLst>
          </p:cNvPr>
          <p:cNvSpPr txBox="1"/>
          <p:nvPr/>
        </p:nvSpPr>
        <p:spPr>
          <a:xfrm>
            <a:off x="797442" y="837932"/>
            <a:ext cx="3349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+mj-lt"/>
              </a:rPr>
              <a:t>Cellule à membrane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5D82AF7-371A-4FD9-BD4A-94B75A774A25}"/>
              </a:ext>
            </a:extLst>
          </p:cNvPr>
          <p:cNvSpPr txBox="1"/>
          <p:nvPr/>
        </p:nvSpPr>
        <p:spPr>
          <a:xfrm>
            <a:off x="5178215" y="837932"/>
            <a:ext cx="3349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+mj-lt"/>
              </a:rPr>
              <a:t>Cellule à mercure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CD3D04E-F8A1-4920-9E6E-54112A0FD546}"/>
              </a:ext>
            </a:extLst>
          </p:cNvPr>
          <p:cNvSpPr/>
          <p:nvPr/>
        </p:nvSpPr>
        <p:spPr>
          <a:xfrm>
            <a:off x="639190" y="4307156"/>
            <a:ext cx="8816030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/>
            <a:r>
              <a:rPr lang="fr-FR" sz="1350" dirty="0">
                <a:solidFill>
                  <a:prstClr val="black"/>
                </a:solidFill>
                <a:latin typeface="Calibri" panose="020F0502020204030204"/>
                <a:hlinkClick r:id="rId8"/>
              </a:rPr>
              <a:t>https://www.eurochlor.org/about-chlor-alkali/how-are-chlorine-and-caustic-soda-made/membrane-cell-process/</a:t>
            </a:r>
            <a:endParaRPr lang="fr-FR" sz="135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48723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2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53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F0CFAD9-F53F-4A37-AD72-918828EED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B60967F1-986E-4619-B392-1DB730DC7769}"/>
              </a:ext>
            </a:extLst>
          </p:cNvPr>
          <p:cNvGrpSpPr/>
          <p:nvPr/>
        </p:nvGrpSpPr>
        <p:grpSpPr>
          <a:xfrm>
            <a:off x="143220" y="1222872"/>
            <a:ext cx="8857561" cy="3149736"/>
            <a:chOff x="-150033" y="1123363"/>
            <a:chExt cx="12306893" cy="4046198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9466B424-90FB-4562-93B7-41832492D8DD}"/>
                </a:ext>
              </a:extLst>
            </p:cNvPr>
            <p:cNvGrpSpPr/>
            <p:nvPr/>
          </p:nvGrpSpPr>
          <p:grpSpPr>
            <a:xfrm>
              <a:off x="2013815" y="1123363"/>
              <a:ext cx="8225329" cy="4046198"/>
              <a:chOff x="466977" y="1236775"/>
              <a:chExt cx="8225329" cy="4046198"/>
            </a:xfrm>
          </p:grpSpPr>
          <p:grpSp>
            <p:nvGrpSpPr>
              <p:cNvPr id="10" name="Grouper 68">
                <a:extLst>
                  <a:ext uri="{FF2B5EF4-FFF2-40B4-BE49-F238E27FC236}">
                    <a16:creationId xmlns:a16="http://schemas.microsoft.com/office/drawing/2014/main" id="{738D8260-2BDD-4216-B057-80136B70BBE3}"/>
                  </a:ext>
                </a:extLst>
              </p:cNvPr>
              <p:cNvGrpSpPr/>
              <p:nvPr/>
            </p:nvGrpSpPr>
            <p:grpSpPr>
              <a:xfrm>
                <a:off x="3248121" y="1236775"/>
                <a:ext cx="2504978" cy="4046198"/>
                <a:chOff x="0" y="0"/>
                <a:chExt cx="1605915" cy="2593975"/>
              </a:xfrm>
            </p:grpSpPr>
            <p:grpSp>
              <p:nvGrpSpPr>
                <p:cNvPr id="23" name="Grouper 69">
                  <a:extLst>
                    <a:ext uri="{FF2B5EF4-FFF2-40B4-BE49-F238E27FC236}">
                      <a16:creationId xmlns:a16="http://schemas.microsoft.com/office/drawing/2014/main" id="{F1975B6D-579F-409C-B015-1DAAFCE026B2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605915" cy="2593975"/>
                  <a:chOff x="0" y="0"/>
                  <a:chExt cx="1605915" cy="2593975"/>
                </a:xfrm>
                <a:extLst>
                  <a:ext uri="{0CCBE362-F206-4b92-989A-16890622DB6E}">
                    <ma14:wrappingTextBoxFlag xmlns="" xmlns:ma14="http://schemas.microsoft.com/office/mac/drawingml/2011/main" val="1"/>
                  </a:ext>
                </a:extLst>
              </p:grpSpPr>
              <p:grpSp>
                <p:nvGrpSpPr>
                  <p:cNvPr id="25" name="Grouper 71">
                    <a:extLst>
                      <a:ext uri="{FF2B5EF4-FFF2-40B4-BE49-F238E27FC236}">
                        <a16:creationId xmlns:a16="http://schemas.microsoft.com/office/drawing/2014/main" id="{E23ADFE2-0402-4B14-AC5C-D9F8A4A6C319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1530350"/>
                    <a:ext cx="1605915" cy="692150"/>
                    <a:chOff x="0" y="0"/>
                    <a:chExt cx="1605915" cy="824230"/>
                  </a:xfrm>
                </p:grpSpPr>
                <p:grpSp>
                  <p:nvGrpSpPr>
                    <p:cNvPr id="77" name="Grouper 123">
                      <a:extLst>
                        <a:ext uri="{FF2B5EF4-FFF2-40B4-BE49-F238E27FC236}">
                          <a16:creationId xmlns:a16="http://schemas.microsoft.com/office/drawing/2014/main" id="{F6273A4B-6A76-4DA3-AF8D-73A247F67A8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0"/>
                      <a:ext cx="1605915" cy="824230"/>
                      <a:chOff x="0" y="0"/>
                      <a:chExt cx="571500" cy="824230"/>
                    </a:xfrm>
                  </p:grpSpPr>
                  <p:grpSp>
                    <p:nvGrpSpPr>
                      <p:cNvPr id="79" name="Grouper 125">
                        <a:extLst>
                          <a:ext uri="{FF2B5EF4-FFF2-40B4-BE49-F238E27FC236}">
                            <a16:creationId xmlns:a16="http://schemas.microsoft.com/office/drawing/2014/main" id="{B438C0D1-377C-4054-AC2C-6EE4DBE4E38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0" y="24130"/>
                        <a:ext cx="571500" cy="800100"/>
                        <a:chOff x="0" y="0"/>
                        <a:chExt cx="571500" cy="800100"/>
                      </a:xfrm>
                    </p:grpSpPr>
                    <p:sp>
                      <p:nvSpPr>
                        <p:cNvPr id="81" name="Arrondir un rectangle avec un coin du même côté 127">
                          <a:extLst>
                            <a:ext uri="{FF2B5EF4-FFF2-40B4-BE49-F238E27FC236}">
                              <a16:creationId xmlns:a16="http://schemas.microsoft.com/office/drawing/2014/main" id="{9B46A5A5-34E9-403E-87A9-34E54507237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800000">
                          <a:off x="0" y="0"/>
                          <a:ext cx="571500" cy="800100"/>
                        </a:xfrm>
                        <a:prstGeom prst="round2SameRect">
                          <a:avLst/>
                        </a:prstGeom>
                        <a:noFill/>
                        <a:ln>
                          <a:solidFill>
                            <a:schemeClr val="tx1"/>
                          </a:solidFill>
                        </a:ln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="horz" wrap="square" lIns="91440" tIns="45720" rIns="91440" bIns="45720" numCol="1" spcCol="0" rtlCol="0" fromWordArt="0" anchor="t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fr-FR"/>
                        </a:p>
                      </p:txBody>
                    </p:sp>
                    <p:sp>
                      <p:nvSpPr>
                        <p:cNvPr id="82" name="Arrondir un rectangle avec un coin du même côté 128">
                          <a:extLst>
                            <a:ext uri="{FF2B5EF4-FFF2-40B4-BE49-F238E27FC236}">
                              <a16:creationId xmlns:a16="http://schemas.microsoft.com/office/drawing/2014/main" id="{711058A5-B276-4E92-BAB1-079058D2BE7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800000">
                          <a:off x="0" y="206375"/>
                          <a:ext cx="571500" cy="593725"/>
                        </a:xfrm>
                        <a:prstGeom prst="round2SameRect">
                          <a:avLst/>
                        </a:prstGeom>
                        <a:noFill/>
                        <a:ln>
                          <a:solidFill>
                            <a:schemeClr val="tx1"/>
                          </a:solidFill>
                        </a:ln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="horz" wrap="square" lIns="91440" tIns="45720" rIns="91440" bIns="45720" numCol="1" spcCol="0" rtlCol="0" fromWordArt="0" anchor="t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fr-FR"/>
                        </a:p>
                      </p:txBody>
                    </p:sp>
                  </p:grpSp>
                  <p:sp>
                    <p:nvSpPr>
                      <p:cNvPr id="80" name="Rectangle 79">
                        <a:extLst>
                          <a:ext uri="{FF2B5EF4-FFF2-40B4-BE49-F238E27FC236}">
                            <a16:creationId xmlns:a16="http://schemas.microsoft.com/office/drawing/2014/main" id="{9D581C98-3720-4FC4-A6B9-B4270CBABFE1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0" y="0"/>
                        <a:ext cx="571500" cy="45085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solidFill>
                          <a:schemeClr val="bg1"/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fr-FR"/>
                      </a:p>
                    </p:txBody>
                  </p:sp>
                </p:grpSp>
                <p:sp>
                  <p:nvSpPr>
                    <p:cNvPr id="78" name="Rectangle 77">
                      <a:extLst>
                        <a:ext uri="{FF2B5EF4-FFF2-40B4-BE49-F238E27FC236}">
                          <a16:creationId xmlns:a16="http://schemas.microsoft.com/office/drawing/2014/main" id="{344485D9-ADE5-4D98-84C8-38D4F2D2FF84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497840" y="205740"/>
                      <a:ext cx="629920" cy="57785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solidFill>
                        <a:schemeClr val="bg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</p:grpSp>
              <p:grpSp>
                <p:nvGrpSpPr>
                  <p:cNvPr id="26" name="Grouper 72">
                    <a:extLst>
                      <a:ext uri="{FF2B5EF4-FFF2-40B4-BE49-F238E27FC236}">
                        <a16:creationId xmlns:a16="http://schemas.microsoft.com/office/drawing/2014/main" id="{BB4CB314-9150-4525-95FA-713C4230F96D}"/>
                      </a:ext>
                    </a:extLst>
                  </p:cNvPr>
                  <p:cNvGrpSpPr/>
                  <p:nvPr/>
                </p:nvGrpSpPr>
                <p:grpSpPr>
                  <a:xfrm>
                    <a:off x="464820" y="1050290"/>
                    <a:ext cx="676275" cy="1157605"/>
                    <a:chOff x="-115156" y="-5080"/>
                    <a:chExt cx="2760759" cy="1157605"/>
                  </a:xfrm>
                </p:grpSpPr>
                <p:sp>
                  <p:nvSpPr>
                    <p:cNvPr id="70" name="Arrondir un rectangle avec un coin du même côté 116">
                      <a:extLst>
                        <a:ext uri="{FF2B5EF4-FFF2-40B4-BE49-F238E27FC236}">
                          <a16:creationId xmlns:a16="http://schemas.microsoft.com/office/drawing/2014/main" id="{D612580B-9E6D-4230-B055-25AD4CBF82F2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0" y="352425"/>
                      <a:ext cx="2573020" cy="800100"/>
                    </a:xfrm>
                    <a:prstGeom prst="round2SameRect">
                      <a:avLst/>
                    </a:prstGeom>
                    <a:noFill/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1" name="Arrondir un rectangle avec un coin du même côté 117">
                      <a:extLst>
                        <a:ext uri="{FF2B5EF4-FFF2-40B4-BE49-F238E27FC236}">
                          <a16:creationId xmlns:a16="http://schemas.microsoft.com/office/drawing/2014/main" id="{DCB5D10F-50F2-4DF0-8193-25620BEF2664}"/>
                        </a:ext>
                      </a:extLst>
                    </p:cNvPr>
                    <p:cNvSpPr/>
                    <p:nvPr/>
                  </p:nvSpPr>
                  <p:spPr>
                    <a:xfrm rot="10800000" flipH="1">
                      <a:off x="0" y="544195"/>
                      <a:ext cx="2573020" cy="607695"/>
                    </a:xfrm>
                    <a:prstGeom prst="round2SameRect">
                      <a:avLst/>
                    </a:prstGeom>
                    <a:noFill/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2" name="Rectangle 71">
                      <a:extLst>
                        <a:ext uri="{FF2B5EF4-FFF2-40B4-BE49-F238E27FC236}">
                          <a16:creationId xmlns:a16="http://schemas.microsoft.com/office/drawing/2014/main" id="{D7B26B25-85E1-438B-80F3-9591F4F42B4F}"/>
                        </a:ext>
                      </a:extLst>
                    </p:cNvPr>
                    <p:cNvSpPr/>
                    <p:nvPr/>
                  </p:nvSpPr>
                  <p:spPr>
                    <a:xfrm flipH="1" flipV="1">
                      <a:off x="0" y="328295"/>
                      <a:ext cx="2573020" cy="45085"/>
                    </a:xfrm>
                    <a:prstGeom prst="rect">
                      <a:avLst/>
                    </a:prstGeom>
                    <a:solidFill>
                      <a:srgbClr val="FFFFFF"/>
                    </a:solidFill>
                    <a:ln>
                      <a:solidFill>
                        <a:schemeClr val="bg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3" name="Parallélogramme 72">
                      <a:extLst>
                        <a:ext uri="{FF2B5EF4-FFF2-40B4-BE49-F238E27FC236}">
                          <a16:creationId xmlns:a16="http://schemas.microsoft.com/office/drawing/2014/main" id="{7C836B6C-D93A-4359-AB02-925D092E83BC}"/>
                        </a:ext>
                      </a:extLst>
                    </p:cNvPr>
                    <p:cNvSpPr/>
                    <p:nvPr/>
                  </p:nvSpPr>
                  <p:spPr>
                    <a:xfrm flipH="1">
                      <a:off x="-115156" y="-5080"/>
                      <a:ext cx="733430" cy="1142365"/>
                    </a:xfrm>
                    <a:prstGeom prst="parallelogram">
                      <a:avLst>
                        <a:gd name="adj" fmla="val 77936"/>
                      </a:avLst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74" name="Parallélogramme 73">
                      <a:extLst>
                        <a:ext uri="{FF2B5EF4-FFF2-40B4-BE49-F238E27FC236}">
                          <a16:creationId xmlns:a16="http://schemas.microsoft.com/office/drawing/2014/main" id="{1FEC8438-0579-43D9-88DC-9D4937C2EA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07908" y="-5080"/>
                      <a:ext cx="637695" cy="1142365"/>
                    </a:xfrm>
                    <a:prstGeom prst="parallelogram">
                      <a:avLst>
                        <a:gd name="adj" fmla="val 72609"/>
                      </a:avLst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cxnSp>
                  <p:nvCxnSpPr>
                    <p:cNvPr id="75" name="Connecteur droit 74">
                      <a:extLst>
                        <a:ext uri="{FF2B5EF4-FFF2-40B4-BE49-F238E27FC236}">
                          <a16:creationId xmlns:a16="http://schemas.microsoft.com/office/drawing/2014/main" id="{417058EE-7923-4659-BCB3-1B3B4A891597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96465" y="543560"/>
                      <a:ext cx="376555" cy="1270"/>
                    </a:xfrm>
                    <a:prstGeom prst="line">
                      <a:avLst/>
                    </a:prstGeom>
                    <a:ln w="9525" cmpd="sng"/>
                    <a:effectLst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6" name="Connecteur droit 75">
                      <a:extLst>
                        <a:ext uri="{FF2B5EF4-FFF2-40B4-BE49-F238E27FC236}">
                          <a16:creationId xmlns:a16="http://schemas.microsoft.com/office/drawing/2014/main" id="{FAF5DB9D-3E50-4B99-8010-514C3B05503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0" y="544830"/>
                      <a:ext cx="376555" cy="1270"/>
                    </a:xfrm>
                    <a:prstGeom prst="line">
                      <a:avLst/>
                    </a:prstGeom>
                    <a:ln w="9525" cmpd="sng"/>
                    <a:effectLst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27" name="Grouper 73">
                    <a:extLst>
                      <a:ext uri="{FF2B5EF4-FFF2-40B4-BE49-F238E27FC236}">
                        <a16:creationId xmlns:a16="http://schemas.microsoft.com/office/drawing/2014/main" id="{94C3BC19-74C4-4AC6-8817-E5F9B63F36FB}"/>
                      </a:ext>
                    </a:extLst>
                  </p:cNvPr>
                  <p:cNvGrpSpPr/>
                  <p:nvPr/>
                </p:nvGrpSpPr>
                <p:grpSpPr>
                  <a:xfrm>
                    <a:off x="236220" y="2230120"/>
                    <a:ext cx="1143000" cy="363855"/>
                    <a:chOff x="0" y="0"/>
                    <a:chExt cx="1143000" cy="363855"/>
                  </a:xfrm>
                </p:grpSpPr>
                <p:sp>
                  <p:nvSpPr>
                    <p:cNvPr id="68" name="Rectangle 67">
                      <a:extLst>
                        <a:ext uri="{FF2B5EF4-FFF2-40B4-BE49-F238E27FC236}">
                          <a16:creationId xmlns:a16="http://schemas.microsoft.com/office/drawing/2014/main" id="{BA7FFC9A-423C-492B-8D96-9EAD3E80E4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1143000" cy="363855"/>
                    </a:xfrm>
                    <a:prstGeom prst="rect">
                      <a:avLst/>
                    </a:prstGeom>
                    <a:solidFill>
                      <a:srgbClr val="BFBFBF"/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  <p:sp>
                  <p:nvSpPr>
                    <p:cNvPr id="69" name="Ellipse 68">
                      <a:extLst>
                        <a:ext uri="{FF2B5EF4-FFF2-40B4-BE49-F238E27FC236}">
                          <a16:creationId xmlns:a16="http://schemas.microsoft.com/office/drawing/2014/main" id="{90755F7A-A96F-4773-BABB-824E9FAB6F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4300" y="114300"/>
                      <a:ext cx="114300" cy="135255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  <a:effectLst>
                      <a:outerShdw blurRad="50800" dist="38100" dir="8100000" algn="tr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/>
                    </a:p>
                  </p:txBody>
                </p:sp>
              </p:grpSp>
              <p:grpSp>
                <p:nvGrpSpPr>
                  <p:cNvPr id="28" name="Grouper 74">
                    <a:extLst>
                      <a:ext uri="{FF2B5EF4-FFF2-40B4-BE49-F238E27FC236}">
                        <a16:creationId xmlns:a16="http://schemas.microsoft.com/office/drawing/2014/main" id="{6BFBBC7B-E86A-4A14-9AA5-42A17B1B0651}"/>
                      </a:ext>
                    </a:extLst>
                  </p:cNvPr>
                  <p:cNvGrpSpPr/>
                  <p:nvPr/>
                </p:nvGrpSpPr>
                <p:grpSpPr>
                  <a:xfrm>
                    <a:off x="136525" y="0"/>
                    <a:ext cx="1342390" cy="1050290"/>
                    <a:chOff x="0" y="0"/>
                    <a:chExt cx="1342390" cy="1050290"/>
                  </a:xfrm>
                </p:grpSpPr>
                <p:grpSp>
                  <p:nvGrpSpPr>
                    <p:cNvPr id="55" name="Grouper 101">
                      <a:extLst>
                        <a:ext uri="{FF2B5EF4-FFF2-40B4-BE49-F238E27FC236}">
                          <a16:creationId xmlns:a16="http://schemas.microsoft.com/office/drawing/2014/main" id="{05311ABE-EFD6-4436-B9E9-7808CD3C629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1915" y="0"/>
                      <a:ext cx="1230630" cy="741680"/>
                      <a:chOff x="0" y="0"/>
                      <a:chExt cx="1230630" cy="741680"/>
                    </a:xfrm>
                  </p:grpSpPr>
                  <p:sp>
                    <p:nvSpPr>
                      <p:cNvPr id="64" name="Ellipse 63">
                        <a:extLst>
                          <a:ext uri="{FF2B5EF4-FFF2-40B4-BE49-F238E27FC236}">
                            <a16:creationId xmlns:a16="http://schemas.microsoft.com/office/drawing/2014/main" id="{434B12B8-ECD3-4F8F-9042-597562B420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4000" y="121920"/>
                        <a:ext cx="680720" cy="619760"/>
                      </a:xfrm>
                      <a:prstGeom prst="ellipse">
                        <a:avLst/>
                      </a:prstGeom>
                      <a:noFill/>
                      <a:ln w="1905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fr-FR"/>
                      </a:p>
                    </p:txBody>
                  </p:sp>
                  <p:sp>
                    <p:nvSpPr>
                      <p:cNvPr id="65" name="Zone de texte 941">
                        <a:extLst>
                          <a:ext uri="{FF2B5EF4-FFF2-40B4-BE49-F238E27FC236}">
                            <a16:creationId xmlns:a16="http://schemas.microsoft.com/office/drawing/2014/main" id="{FC2A0268-9EF9-4884-A639-6BD61F82A83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934720" y="12700"/>
                        <a:ext cx="295910" cy="38544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C572A759-6A51-4108-AA02-DFA0A04FC94B}">
                          <ma14:wrappingTextBoxFlag xmlns="" xmlns:ma14="http://schemas.microsoft.com/office/mac/drawingml/2011/main" val="1"/>
                        </a:ext>
                      </a:extLst>
                    </p:spPr>
                    <p:style>
                      <a:lnRef idx="0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dk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>
                          <a:spcAft>
                            <a:spcPts val="0"/>
                          </a:spcAft>
                        </a:pPr>
                        <a:r>
                          <a:rPr lang="fr-FR" sz="2400" dirty="0">
                            <a:solidFill>
                              <a:srgbClr val="C00000"/>
                            </a:solidFill>
                            <a:effectLst/>
                            <a:ea typeface="ＭＳ 明朝"/>
                            <a:cs typeface="Times New Roman"/>
                          </a:rPr>
                          <a:t>+</a:t>
                        </a:r>
                        <a:r>
                          <a:rPr lang="fr-FR" sz="2400" dirty="0">
                            <a:effectLst/>
                            <a:ea typeface="ＭＳ 明朝"/>
                            <a:cs typeface="Times New Roman"/>
                          </a:rPr>
                          <a:t>   </a:t>
                        </a:r>
                        <a:endParaRPr lang="fr-FR" dirty="0">
                          <a:effectLst/>
                          <a:ea typeface="ＭＳ 明朝"/>
                          <a:cs typeface="Times New Roman"/>
                        </a:endParaRPr>
                      </a:p>
                    </p:txBody>
                  </p:sp>
                  <p:sp>
                    <p:nvSpPr>
                      <p:cNvPr id="66" name="Zone de texte 942">
                        <a:extLst>
                          <a:ext uri="{FF2B5EF4-FFF2-40B4-BE49-F238E27FC236}">
                            <a16:creationId xmlns:a16="http://schemas.microsoft.com/office/drawing/2014/main" id="{A2F6E996-3B8C-41AA-BF8A-F56CDDF822A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0" y="0"/>
                        <a:ext cx="306070" cy="37655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C572A759-6A51-4108-AA02-DFA0A04FC94B}">
                          <ma14:wrappingTextBoxFlag xmlns="" xmlns:ma14="http://schemas.microsoft.com/office/mac/drawingml/2011/main" val="1"/>
                        </a:ext>
                      </a:extLst>
                    </p:spPr>
                    <p:style>
                      <a:lnRef idx="0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dk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>
                          <a:spcAft>
                            <a:spcPts val="0"/>
                          </a:spcAft>
                        </a:pPr>
                        <a:r>
                          <a:rPr lang="fr-FR" sz="2400" dirty="0">
                            <a:solidFill>
                              <a:schemeClr val="accent1"/>
                            </a:solidFill>
                            <a:effectLst/>
                            <a:ea typeface="ＭＳ 明朝"/>
                            <a:cs typeface="Times New Roman"/>
                          </a:rPr>
                          <a:t>-</a:t>
                        </a:r>
                        <a:r>
                          <a:rPr lang="fr-FR" sz="1800" dirty="0">
                            <a:effectLst/>
                            <a:ea typeface="ＭＳ 明朝"/>
                            <a:cs typeface="Times New Roman"/>
                          </a:rPr>
                          <a:t>   </a:t>
                        </a:r>
                        <a:endParaRPr lang="fr-FR" sz="1200" dirty="0">
                          <a:effectLst/>
                          <a:ea typeface="ＭＳ 明朝"/>
                          <a:cs typeface="Times New Roman"/>
                        </a:endParaRPr>
                      </a:p>
                    </p:txBody>
                  </p:sp>
                  <p:sp>
                    <p:nvSpPr>
                      <p:cNvPr id="67" name="Zone de texte 900">
                        <a:extLst>
                          <a:ext uri="{FF2B5EF4-FFF2-40B4-BE49-F238E27FC236}">
                            <a16:creationId xmlns:a16="http://schemas.microsoft.com/office/drawing/2014/main" id="{BBE9B9FD-DEA1-4E07-BDED-2FF695EE650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15290" y="207010"/>
                        <a:ext cx="371475" cy="41084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C572A759-6A51-4108-AA02-DFA0A04FC94B}">
                          <ma14:wrappingTextBoxFlag xmlns="" xmlns:ma14="http://schemas.microsoft.com/office/mac/drawingml/2011/main" val="1"/>
                        </a:ext>
                      </a:extLst>
                    </p:spPr>
                    <p:style>
                      <a:lnRef idx="0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dk1"/>
                      </a:fontRef>
                    </p:style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fr-FR" sz="3200" dirty="0">
                            <a:effectLst/>
                            <a:ea typeface="ＭＳ 明朝"/>
                            <a:cs typeface="Times New Roman"/>
                          </a:rPr>
                          <a:t>G</a:t>
                        </a:r>
                        <a:endParaRPr lang="fr-FR" dirty="0">
                          <a:effectLst/>
                          <a:ea typeface="ＭＳ 明朝"/>
                          <a:cs typeface="Times New Roman"/>
                        </a:endParaRPr>
                      </a:p>
                    </p:txBody>
                  </p:sp>
                </p:grpSp>
                <p:grpSp>
                  <p:nvGrpSpPr>
                    <p:cNvPr id="56" name="Grouper 102">
                      <a:extLst>
                        <a:ext uri="{FF2B5EF4-FFF2-40B4-BE49-F238E27FC236}">
                          <a16:creationId xmlns:a16="http://schemas.microsoft.com/office/drawing/2014/main" id="{B7C5CF4B-0C72-4C66-99B3-C5BE37FA30E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467995"/>
                      <a:ext cx="337820" cy="582295"/>
                      <a:chOff x="0" y="0"/>
                      <a:chExt cx="337820" cy="582295"/>
                    </a:xfrm>
                  </p:grpSpPr>
                  <p:cxnSp>
                    <p:nvCxnSpPr>
                      <p:cNvPr id="61" name="Connecteur droit 60">
                        <a:extLst>
                          <a:ext uri="{FF2B5EF4-FFF2-40B4-BE49-F238E27FC236}">
                            <a16:creationId xmlns:a16="http://schemas.microsoft.com/office/drawing/2014/main" id="{18D30A26-2A30-4AD3-BDCC-305A4593B526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0" y="582295"/>
                        <a:ext cx="328295" cy="0"/>
                      </a:xfrm>
                      <a:prstGeom prst="line">
                        <a:avLst/>
                      </a:prstGeom>
                      <a:ln w="12700" cmpd="sng"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2" name="Connecteur droit 61">
                        <a:extLst>
                          <a:ext uri="{FF2B5EF4-FFF2-40B4-BE49-F238E27FC236}">
                            <a16:creationId xmlns:a16="http://schemas.microsoft.com/office/drawing/2014/main" id="{37A1E0DD-82AF-4614-B046-BAD2167F11BA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0" y="0"/>
                        <a:ext cx="0" cy="582295"/>
                      </a:xfrm>
                      <a:prstGeom prst="line">
                        <a:avLst/>
                      </a:prstGeom>
                      <a:ln w="12700" cmpd="sng"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3" name="Connecteur droit 62">
                        <a:extLst>
                          <a:ext uri="{FF2B5EF4-FFF2-40B4-BE49-F238E27FC236}">
                            <a16:creationId xmlns:a16="http://schemas.microsoft.com/office/drawing/2014/main" id="{E880F484-C94D-40C8-8B89-6369AA845853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0" y="0"/>
                        <a:ext cx="337820" cy="0"/>
                      </a:xfrm>
                      <a:prstGeom prst="line">
                        <a:avLst/>
                      </a:prstGeom>
                      <a:ln w="12700" cmpd="sng"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57" name="Grouper 103">
                      <a:extLst>
                        <a:ext uri="{FF2B5EF4-FFF2-40B4-BE49-F238E27FC236}">
                          <a16:creationId xmlns:a16="http://schemas.microsoft.com/office/drawing/2014/main" id="{10DEBDCF-18FE-475E-B1B6-92D5AC301F01}"/>
                        </a:ext>
                      </a:extLst>
                    </p:cNvPr>
                    <p:cNvGrpSpPr/>
                    <p:nvPr/>
                  </p:nvGrpSpPr>
                  <p:grpSpPr>
                    <a:xfrm flipH="1">
                      <a:off x="1004570" y="467995"/>
                      <a:ext cx="337820" cy="582295"/>
                      <a:chOff x="0" y="0"/>
                      <a:chExt cx="337820" cy="582295"/>
                    </a:xfrm>
                  </p:grpSpPr>
                  <p:cxnSp>
                    <p:nvCxnSpPr>
                      <p:cNvPr id="58" name="Connecteur droit 57">
                        <a:extLst>
                          <a:ext uri="{FF2B5EF4-FFF2-40B4-BE49-F238E27FC236}">
                            <a16:creationId xmlns:a16="http://schemas.microsoft.com/office/drawing/2014/main" id="{B5A18CC9-D2CB-4B93-9EE9-5C75A92CA697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0" y="582295"/>
                        <a:ext cx="328295" cy="0"/>
                      </a:xfrm>
                      <a:prstGeom prst="line">
                        <a:avLst/>
                      </a:prstGeom>
                      <a:ln w="12700" cmpd="sng"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9" name="Connecteur droit 58">
                        <a:extLst>
                          <a:ext uri="{FF2B5EF4-FFF2-40B4-BE49-F238E27FC236}">
                            <a16:creationId xmlns:a16="http://schemas.microsoft.com/office/drawing/2014/main" id="{AEAA074A-3F06-4F07-95DF-8211E33CBBF4}"/>
                          </a:ext>
                        </a:extLst>
                      </p:cNvPr>
                      <p:cNvCxnSpPr/>
                      <p:nvPr/>
                    </p:nvCxnSpPr>
                    <p:spPr>
                      <a:xfrm flipV="1">
                        <a:off x="0" y="0"/>
                        <a:ext cx="0" cy="582295"/>
                      </a:xfrm>
                      <a:prstGeom prst="line">
                        <a:avLst/>
                      </a:prstGeom>
                      <a:ln w="12700" cmpd="sng"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60" name="Connecteur droit 59">
                        <a:extLst>
                          <a:ext uri="{FF2B5EF4-FFF2-40B4-BE49-F238E27FC236}">
                            <a16:creationId xmlns:a16="http://schemas.microsoft.com/office/drawing/2014/main" id="{6ABF3779-F1B0-472F-B532-5C107EA9CD49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0" y="0"/>
                        <a:ext cx="337820" cy="0"/>
                      </a:xfrm>
                      <a:prstGeom prst="line">
                        <a:avLst/>
                      </a:prstGeom>
                      <a:ln w="12700" cmpd="sng">
                        <a:solidFill>
                          <a:schemeClr val="tx1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29" name="Grouper 75">
                    <a:extLst>
                      <a:ext uri="{FF2B5EF4-FFF2-40B4-BE49-F238E27FC236}">
                        <a16:creationId xmlns:a16="http://schemas.microsoft.com/office/drawing/2014/main" id="{D038D8A5-8D9E-40E8-972E-CCE1DCCA31B4}"/>
                      </a:ext>
                    </a:extLst>
                  </p:cNvPr>
                  <p:cNvGrpSpPr/>
                  <p:nvPr/>
                </p:nvGrpSpPr>
                <p:grpSpPr>
                  <a:xfrm>
                    <a:off x="122555" y="1795145"/>
                    <a:ext cx="304484" cy="343534"/>
                    <a:chOff x="0" y="0"/>
                    <a:chExt cx="405553" cy="454660"/>
                  </a:xfrm>
                </p:grpSpPr>
                <p:grpSp>
                  <p:nvGrpSpPr>
                    <p:cNvPr id="43" name="Grouper 89">
                      <a:extLst>
                        <a:ext uri="{FF2B5EF4-FFF2-40B4-BE49-F238E27FC236}">
                          <a16:creationId xmlns:a16="http://schemas.microsoft.com/office/drawing/2014/main" id="{B816D894-C919-4EE5-9948-1B940EBA38E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0"/>
                      <a:ext cx="100753" cy="149860"/>
                      <a:chOff x="0" y="0"/>
                      <a:chExt cx="203200" cy="292100"/>
                    </a:xfrm>
                  </p:grpSpPr>
                  <p:cxnSp>
                    <p:nvCxnSpPr>
                      <p:cNvPr id="53" name="Connecteur droit 52">
                        <a:extLst>
                          <a:ext uri="{FF2B5EF4-FFF2-40B4-BE49-F238E27FC236}">
                            <a16:creationId xmlns:a16="http://schemas.microsoft.com/office/drawing/2014/main" id="{0E7DC230-C7B4-4B62-AC83-F18CE4D4D59C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 flipV="1">
                        <a:off x="0" y="0"/>
                        <a:ext cx="203200" cy="25527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4" name="Connecteur droit 53">
                        <a:extLst>
                          <a:ext uri="{FF2B5EF4-FFF2-40B4-BE49-F238E27FC236}">
                            <a16:creationId xmlns:a16="http://schemas.microsoft.com/office/drawing/2014/main" id="{EE5C3750-A5C7-4AE0-A419-13F9E116D942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7620" y="0"/>
                        <a:ext cx="195580" cy="29210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4" name="Grouper 90">
                      <a:extLst>
                        <a:ext uri="{FF2B5EF4-FFF2-40B4-BE49-F238E27FC236}">
                          <a16:creationId xmlns:a16="http://schemas.microsoft.com/office/drawing/2014/main" id="{E3DA2FB2-4C2F-47EC-8930-1D2137765A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52400" y="152400"/>
                      <a:ext cx="100753" cy="149860"/>
                      <a:chOff x="0" y="0"/>
                      <a:chExt cx="203200" cy="292100"/>
                    </a:xfrm>
                  </p:grpSpPr>
                  <p:cxnSp>
                    <p:nvCxnSpPr>
                      <p:cNvPr id="51" name="Connecteur droit 50">
                        <a:extLst>
                          <a:ext uri="{FF2B5EF4-FFF2-40B4-BE49-F238E27FC236}">
                            <a16:creationId xmlns:a16="http://schemas.microsoft.com/office/drawing/2014/main" id="{0272C8DA-8B4E-4DC9-B901-5D6E395FBCD9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 flipV="1">
                        <a:off x="0" y="0"/>
                        <a:ext cx="203200" cy="25527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2" name="Connecteur droit 51">
                        <a:extLst>
                          <a:ext uri="{FF2B5EF4-FFF2-40B4-BE49-F238E27FC236}">
                            <a16:creationId xmlns:a16="http://schemas.microsoft.com/office/drawing/2014/main" id="{9985924A-B3E8-4779-8E79-2B7261B13E02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7620" y="0"/>
                        <a:ext cx="195580" cy="29210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5" name="Grouper 91">
                      <a:extLst>
                        <a:ext uri="{FF2B5EF4-FFF2-40B4-BE49-F238E27FC236}">
                          <a16:creationId xmlns:a16="http://schemas.microsoft.com/office/drawing/2014/main" id="{B051A24C-8634-44CF-BA76-B27A1CBA824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04800" y="304800"/>
                      <a:ext cx="100753" cy="149860"/>
                      <a:chOff x="0" y="0"/>
                      <a:chExt cx="203200" cy="292100"/>
                    </a:xfrm>
                  </p:grpSpPr>
                  <p:cxnSp>
                    <p:nvCxnSpPr>
                      <p:cNvPr id="49" name="Connecteur droit 48">
                        <a:extLst>
                          <a:ext uri="{FF2B5EF4-FFF2-40B4-BE49-F238E27FC236}">
                            <a16:creationId xmlns:a16="http://schemas.microsoft.com/office/drawing/2014/main" id="{2B827091-99D5-4F6A-BB73-1032889555D6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 flipV="1">
                        <a:off x="0" y="0"/>
                        <a:ext cx="203200" cy="25527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0" name="Connecteur droit 49">
                        <a:extLst>
                          <a:ext uri="{FF2B5EF4-FFF2-40B4-BE49-F238E27FC236}">
                            <a16:creationId xmlns:a16="http://schemas.microsoft.com/office/drawing/2014/main" id="{9FA8615C-EDCC-4056-938D-AA97C3AF821D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7620" y="0"/>
                        <a:ext cx="195580" cy="29210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6" name="Grouper 92">
                      <a:extLst>
                        <a:ext uri="{FF2B5EF4-FFF2-40B4-BE49-F238E27FC236}">
                          <a16:creationId xmlns:a16="http://schemas.microsoft.com/office/drawing/2014/main" id="{564612D8-94FC-4105-8F5B-BE669C8D9EB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294640"/>
                      <a:ext cx="100753" cy="149860"/>
                      <a:chOff x="0" y="0"/>
                      <a:chExt cx="203200" cy="292100"/>
                    </a:xfrm>
                  </p:grpSpPr>
                  <p:cxnSp>
                    <p:nvCxnSpPr>
                      <p:cNvPr id="47" name="Connecteur droit 46">
                        <a:extLst>
                          <a:ext uri="{FF2B5EF4-FFF2-40B4-BE49-F238E27FC236}">
                            <a16:creationId xmlns:a16="http://schemas.microsoft.com/office/drawing/2014/main" id="{908C6D95-04CA-4E6D-9AC8-4CF8ADF78385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 flipV="1">
                        <a:off x="0" y="0"/>
                        <a:ext cx="203200" cy="25527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8" name="Connecteur droit 47">
                        <a:extLst>
                          <a:ext uri="{FF2B5EF4-FFF2-40B4-BE49-F238E27FC236}">
                            <a16:creationId xmlns:a16="http://schemas.microsoft.com/office/drawing/2014/main" id="{F03B707A-D431-4864-8988-CCD4CCC8B99C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7620" y="0"/>
                        <a:ext cx="195580" cy="29210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30" name="Grouper 76">
                    <a:extLst>
                      <a:ext uri="{FF2B5EF4-FFF2-40B4-BE49-F238E27FC236}">
                        <a16:creationId xmlns:a16="http://schemas.microsoft.com/office/drawing/2014/main" id="{4F9EEB44-2D3C-48C7-9681-9570F45F39F6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1228088" y="1795145"/>
                    <a:ext cx="304484" cy="343534"/>
                    <a:chOff x="0" y="0"/>
                    <a:chExt cx="405553" cy="454660"/>
                  </a:xfrm>
                </p:grpSpPr>
                <p:grpSp>
                  <p:nvGrpSpPr>
                    <p:cNvPr id="31" name="Grouper 77">
                      <a:extLst>
                        <a:ext uri="{FF2B5EF4-FFF2-40B4-BE49-F238E27FC236}">
                          <a16:creationId xmlns:a16="http://schemas.microsoft.com/office/drawing/2014/main" id="{12462B76-0648-4DE4-ADF3-02DDF2DBDCE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0"/>
                      <a:ext cx="100753" cy="149860"/>
                      <a:chOff x="0" y="0"/>
                      <a:chExt cx="203200" cy="292100"/>
                    </a:xfrm>
                  </p:grpSpPr>
                  <p:cxnSp>
                    <p:nvCxnSpPr>
                      <p:cNvPr id="41" name="Connecteur droit 40">
                        <a:extLst>
                          <a:ext uri="{FF2B5EF4-FFF2-40B4-BE49-F238E27FC236}">
                            <a16:creationId xmlns:a16="http://schemas.microsoft.com/office/drawing/2014/main" id="{93E87EC1-6EE8-4695-A4D6-3135CDE00DFA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 flipV="1">
                        <a:off x="0" y="0"/>
                        <a:ext cx="203200" cy="25527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2" name="Connecteur droit 41">
                        <a:extLst>
                          <a:ext uri="{FF2B5EF4-FFF2-40B4-BE49-F238E27FC236}">
                            <a16:creationId xmlns:a16="http://schemas.microsoft.com/office/drawing/2014/main" id="{C003EB8E-5B9C-4343-9865-05432D4A0990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7620" y="0"/>
                        <a:ext cx="195580" cy="29210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2" name="Grouper 78">
                      <a:extLst>
                        <a:ext uri="{FF2B5EF4-FFF2-40B4-BE49-F238E27FC236}">
                          <a16:creationId xmlns:a16="http://schemas.microsoft.com/office/drawing/2014/main" id="{3DC7275B-332B-4C2C-819E-25E938C0BED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52400" y="152400"/>
                      <a:ext cx="100753" cy="149860"/>
                      <a:chOff x="0" y="0"/>
                      <a:chExt cx="203200" cy="292100"/>
                    </a:xfrm>
                  </p:grpSpPr>
                  <p:cxnSp>
                    <p:nvCxnSpPr>
                      <p:cNvPr id="39" name="Connecteur droit 38">
                        <a:extLst>
                          <a:ext uri="{FF2B5EF4-FFF2-40B4-BE49-F238E27FC236}">
                            <a16:creationId xmlns:a16="http://schemas.microsoft.com/office/drawing/2014/main" id="{33210802-4722-4C0D-BE05-EE6D6C3DB6C0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 flipV="1">
                        <a:off x="0" y="0"/>
                        <a:ext cx="203200" cy="25527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0" name="Connecteur droit 39">
                        <a:extLst>
                          <a:ext uri="{FF2B5EF4-FFF2-40B4-BE49-F238E27FC236}">
                            <a16:creationId xmlns:a16="http://schemas.microsoft.com/office/drawing/2014/main" id="{11BA40AE-D794-47C1-96D6-80D9916F4ED6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7620" y="0"/>
                        <a:ext cx="195580" cy="29210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3" name="Grouper 79">
                      <a:extLst>
                        <a:ext uri="{FF2B5EF4-FFF2-40B4-BE49-F238E27FC236}">
                          <a16:creationId xmlns:a16="http://schemas.microsoft.com/office/drawing/2014/main" id="{428F3554-F710-42AF-9A41-3C32B857AE1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04800" y="304800"/>
                      <a:ext cx="100753" cy="149860"/>
                      <a:chOff x="0" y="0"/>
                      <a:chExt cx="203200" cy="292100"/>
                    </a:xfrm>
                  </p:grpSpPr>
                  <p:cxnSp>
                    <p:nvCxnSpPr>
                      <p:cNvPr id="37" name="Connecteur droit 36">
                        <a:extLst>
                          <a:ext uri="{FF2B5EF4-FFF2-40B4-BE49-F238E27FC236}">
                            <a16:creationId xmlns:a16="http://schemas.microsoft.com/office/drawing/2014/main" id="{E1FDD15C-D46F-4696-87CC-EC45475AC7C3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 flipV="1">
                        <a:off x="0" y="0"/>
                        <a:ext cx="203200" cy="25527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" name="Connecteur droit 37">
                        <a:extLst>
                          <a:ext uri="{FF2B5EF4-FFF2-40B4-BE49-F238E27FC236}">
                            <a16:creationId xmlns:a16="http://schemas.microsoft.com/office/drawing/2014/main" id="{F2382832-3391-4BDB-A493-0EE63948DE74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7620" y="0"/>
                        <a:ext cx="195580" cy="29210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4" name="Grouper 80">
                      <a:extLst>
                        <a:ext uri="{FF2B5EF4-FFF2-40B4-BE49-F238E27FC236}">
                          <a16:creationId xmlns:a16="http://schemas.microsoft.com/office/drawing/2014/main" id="{E907316F-C3B0-4C26-820C-A2F544C1FDC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294640"/>
                      <a:ext cx="100753" cy="149860"/>
                      <a:chOff x="0" y="0"/>
                      <a:chExt cx="203200" cy="292100"/>
                    </a:xfrm>
                  </p:grpSpPr>
                  <p:cxnSp>
                    <p:nvCxnSpPr>
                      <p:cNvPr id="35" name="Connecteur droit 34">
                        <a:extLst>
                          <a:ext uri="{FF2B5EF4-FFF2-40B4-BE49-F238E27FC236}">
                            <a16:creationId xmlns:a16="http://schemas.microsoft.com/office/drawing/2014/main" id="{062F66B1-D264-44F2-B715-2E56477C77DC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 flipV="1">
                        <a:off x="0" y="0"/>
                        <a:ext cx="203200" cy="25527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6" name="Connecteur droit 35">
                        <a:extLst>
                          <a:ext uri="{FF2B5EF4-FFF2-40B4-BE49-F238E27FC236}">
                            <a16:creationId xmlns:a16="http://schemas.microsoft.com/office/drawing/2014/main" id="{299AF1F5-7685-4BFB-B927-50A27A9BCC37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7620" y="0"/>
                        <a:ext cx="195580" cy="292100"/>
                      </a:xfrm>
                      <a:prstGeom prst="line">
                        <a:avLst/>
                      </a:prstGeom>
                      <a:ln w="12700" cmpd="sng">
                        <a:solidFill>
                          <a:srgbClr val="000000"/>
                        </a:solidFill>
                      </a:ln>
                      <a:effectLst/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sp>
              <p:nvSpPr>
                <p:cNvPr id="24" name="Rectangle à coins arrondis 70">
                  <a:extLst>
                    <a:ext uri="{FF2B5EF4-FFF2-40B4-BE49-F238E27FC236}">
                      <a16:creationId xmlns:a16="http://schemas.microsoft.com/office/drawing/2014/main" id="{51D634FD-CBDE-418D-9779-E449CCB1A743}"/>
                    </a:ext>
                  </a:extLst>
                </p:cNvPr>
                <p:cNvSpPr/>
                <p:nvPr/>
              </p:nvSpPr>
              <p:spPr>
                <a:xfrm>
                  <a:off x="704215" y="2146300"/>
                  <a:ext cx="228600" cy="45085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/>
                </a:p>
              </p:txBody>
            </p:sp>
          </p:grpSp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78547BCF-E929-49F0-A89D-96906AF5D91E}"/>
                  </a:ext>
                </a:extLst>
              </p:cNvPr>
              <p:cNvSpPr txBox="1"/>
              <p:nvPr/>
            </p:nvSpPr>
            <p:spPr>
              <a:xfrm>
                <a:off x="6272240" y="4104879"/>
                <a:ext cx="242006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fr-FR" dirty="0"/>
                  <a:t>Cristallisoir rempli </a:t>
                </a:r>
              </a:p>
              <a:p>
                <a:r>
                  <a:rPr lang="fr-FR" dirty="0"/>
                  <a:t>d’un mélange eau-glace</a:t>
                </a:r>
              </a:p>
            </p:txBody>
          </p:sp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CFCEF857-FD68-43DB-8E9F-93CD5E4FF21E}"/>
                  </a:ext>
                </a:extLst>
              </p:cNvPr>
              <p:cNvSpPr txBox="1"/>
              <p:nvPr/>
            </p:nvSpPr>
            <p:spPr>
              <a:xfrm>
                <a:off x="466977" y="4893706"/>
                <a:ext cx="22413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/>
                  <a:t>Agitateur magnétique</a:t>
                </a:r>
              </a:p>
            </p:txBody>
          </p:sp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F909437C-8D6C-4160-8E97-468A1DD9B20B}"/>
                  </a:ext>
                </a:extLst>
              </p:cNvPr>
              <p:cNvSpPr txBox="1"/>
              <p:nvPr/>
            </p:nvSpPr>
            <p:spPr>
              <a:xfrm>
                <a:off x="940486" y="3245362"/>
                <a:ext cx="173613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fr-FR" dirty="0"/>
                  <a:t>Solution de </a:t>
                </a:r>
                <a:r>
                  <a:rPr lang="fr-FR" dirty="0" err="1"/>
                  <a:t>NaCl</a:t>
                </a:r>
                <a:endParaRPr lang="fr-FR" dirty="0"/>
              </a:p>
              <a:p>
                <a:r>
                  <a:rPr lang="fr-FR" dirty="0"/>
                  <a:t>à 5 mol.L</a:t>
                </a:r>
                <a:r>
                  <a:rPr lang="fr-FR" baseline="30000" dirty="0"/>
                  <a:t>-1</a:t>
                </a:r>
              </a:p>
            </p:txBody>
          </p:sp>
          <p:sp>
            <p:nvSpPr>
              <p:cNvPr id="14" name="Flèche vers la droite 129">
                <a:extLst>
                  <a:ext uri="{FF2B5EF4-FFF2-40B4-BE49-F238E27FC236}">
                    <a16:creationId xmlns:a16="http://schemas.microsoft.com/office/drawing/2014/main" id="{82A32405-6F78-4727-8C6F-025223A53449}"/>
                  </a:ext>
                </a:extLst>
              </p:cNvPr>
              <p:cNvSpPr/>
              <p:nvPr/>
            </p:nvSpPr>
            <p:spPr>
              <a:xfrm rot="489713">
                <a:off x="2709294" y="3611080"/>
                <a:ext cx="1270926" cy="104915"/>
              </a:xfrm>
              <a:prstGeom prst="rightArrow">
                <a:avLst>
                  <a:gd name="adj1" fmla="val 16667"/>
                  <a:gd name="adj2" fmla="val 58333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5" name="Flèche vers la droite 130">
                <a:extLst>
                  <a:ext uri="{FF2B5EF4-FFF2-40B4-BE49-F238E27FC236}">
                    <a16:creationId xmlns:a16="http://schemas.microsoft.com/office/drawing/2014/main" id="{A69CA997-4654-42BB-A6F6-593700460E65}"/>
                  </a:ext>
                </a:extLst>
              </p:cNvPr>
              <p:cNvSpPr/>
              <p:nvPr/>
            </p:nvSpPr>
            <p:spPr>
              <a:xfrm>
                <a:off x="2676621" y="5103002"/>
                <a:ext cx="912233" cy="114300"/>
              </a:xfrm>
              <a:prstGeom prst="rightArrow">
                <a:avLst>
                  <a:gd name="adj1" fmla="val 16667"/>
                  <a:gd name="adj2" fmla="val 58333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6" name="Flèche vers la droite 131">
                <a:extLst>
                  <a:ext uri="{FF2B5EF4-FFF2-40B4-BE49-F238E27FC236}">
                    <a16:creationId xmlns:a16="http://schemas.microsoft.com/office/drawing/2014/main" id="{CB55A071-18DE-4D49-AE91-AA5EA6829DC9}"/>
                  </a:ext>
                </a:extLst>
              </p:cNvPr>
              <p:cNvSpPr/>
              <p:nvPr/>
            </p:nvSpPr>
            <p:spPr>
              <a:xfrm rot="10800000">
                <a:off x="5760194" y="4313744"/>
                <a:ext cx="831106" cy="114300"/>
              </a:xfrm>
              <a:prstGeom prst="rightArrow">
                <a:avLst>
                  <a:gd name="adj1" fmla="val 16667"/>
                  <a:gd name="adj2" fmla="val 58333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7" name="Flèche vers la droite 132">
                <a:extLst>
                  <a:ext uri="{FF2B5EF4-FFF2-40B4-BE49-F238E27FC236}">
                    <a16:creationId xmlns:a16="http://schemas.microsoft.com/office/drawing/2014/main" id="{136BD44C-8A78-4447-888C-22BE19E15194}"/>
                  </a:ext>
                </a:extLst>
              </p:cNvPr>
              <p:cNvSpPr/>
              <p:nvPr/>
            </p:nvSpPr>
            <p:spPr>
              <a:xfrm rot="10103157">
                <a:off x="5023431" y="2931697"/>
                <a:ext cx="1820167" cy="131797"/>
              </a:xfrm>
              <a:prstGeom prst="rightArrow">
                <a:avLst>
                  <a:gd name="adj1" fmla="val 16667"/>
                  <a:gd name="adj2" fmla="val 58333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E50F53E9-D4D2-4EC4-9FD0-93F07EBFAA52}"/>
                  </a:ext>
                </a:extLst>
              </p:cNvPr>
              <p:cNvSpPr txBox="1"/>
              <p:nvPr/>
            </p:nvSpPr>
            <p:spPr>
              <a:xfrm>
                <a:off x="6838234" y="2561527"/>
                <a:ext cx="126038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C00000"/>
                    </a:solidFill>
                  </a:rPr>
                  <a:t>Anode</a:t>
                </a:r>
                <a:r>
                  <a:rPr lang="fr-FR" dirty="0"/>
                  <a:t> </a:t>
                </a:r>
              </a:p>
              <a:p>
                <a:r>
                  <a:rPr lang="fr-FR" dirty="0"/>
                  <a:t>en graphite</a:t>
                </a:r>
              </a:p>
            </p:txBody>
          </p:sp>
          <p:sp>
            <p:nvSpPr>
              <p:cNvPr id="19" name="Flèche vers la droite 134">
                <a:extLst>
                  <a:ext uri="{FF2B5EF4-FFF2-40B4-BE49-F238E27FC236}">
                    <a16:creationId xmlns:a16="http://schemas.microsoft.com/office/drawing/2014/main" id="{067841CB-9F37-484A-BC3C-5B385D37958F}"/>
                  </a:ext>
                </a:extLst>
              </p:cNvPr>
              <p:cNvSpPr/>
              <p:nvPr/>
            </p:nvSpPr>
            <p:spPr>
              <a:xfrm rot="579948">
                <a:off x="2154856" y="2928460"/>
                <a:ext cx="1820167" cy="131797"/>
              </a:xfrm>
              <a:prstGeom prst="rightArrow">
                <a:avLst>
                  <a:gd name="adj1" fmla="val 16667"/>
                  <a:gd name="adj2" fmla="val 58333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F7D1E039-00AE-4AE7-AF8E-5B422587835B}"/>
                  </a:ext>
                </a:extLst>
              </p:cNvPr>
              <p:cNvSpPr txBox="1"/>
              <p:nvPr/>
            </p:nvSpPr>
            <p:spPr>
              <a:xfrm>
                <a:off x="1168437" y="2339142"/>
                <a:ext cx="1353900" cy="8302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>
                    <a:solidFill>
                      <a:srgbClr val="00B050"/>
                    </a:solidFill>
                  </a:rPr>
                  <a:t>Cathode</a:t>
                </a:r>
              </a:p>
              <a:p>
                <a:r>
                  <a:rPr lang="fr-FR" dirty="0"/>
                  <a:t>en fer</a:t>
                </a:r>
              </a:p>
            </p:txBody>
          </p:sp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53712A66-D914-4196-98D0-9CBC981E23FC}"/>
                  </a:ext>
                </a:extLst>
              </p:cNvPr>
              <p:cNvSpPr txBox="1"/>
              <p:nvPr/>
            </p:nvSpPr>
            <p:spPr>
              <a:xfrm>
                <a:off x="5575099" y="2024348"/>
                <a:ext cx="3701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/>
                  <a:t>e-</a:t>
                </a:r>
              </a:p>
            </p:txBody>
          </p:sp>
          <p:sp>
            <p:nvSpPr>
              <p:cNvPr id="22" name="Flèche vers la droite 137">
                <a:extLst>
                  <a:ext uri="{FF2B5EF4-FFF2-40B4-BE49-F238E27FC236}">
                    <a16:creationId xmlns:a16="http://schemas.microsoft.com/office/drawing/2014/main" id="{CA4C100E-8F54-4B43-AB1B-15E6A917FE26}"/>
                  </a:ext>
                </a:extLst>
              </p:cNvPr>
              <p:cNvSpPr/>
              <p:nvPr/>
            </p:nvSpPr>
            <p:spPr>
              <a:xfrm rot="16200000">
                <a:off x="5446116" y="2108564"/>
                <a:ext cx="217767" cy="183934"/>
              </a:xfrm>
              <a:prstGeom prst="rightArrow">
                <a:avLst>
                  <a:gd name="adj1" fmla="val 16667"/>
                  <a:gd name="adj2" fmla="val 58333"/>
                </a:avLst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1B8AC518-F230-48BF-916E-B58421A85871}"/>
                    </a:ext>
                  </a:extLst>
                </p:cNvPr>
                <p:cNvSpPr txBox="1"/>
                <p:nvPr/>
              </p:nvSpPr>
              <p:spPr>
                <a:xfrm>
                  <a:off x="7601824" y="1540133"/>
                  <a:ext cx="4555036" cy="434912"/>
                </a:xfrm>
                <a:prstGeom prst="rect">
                  <a:avLst/>
                </a:prstGeom>
                <a:ln w="28575">
                  <a:solidFill>
                    <a:srgbClr val="C00000"/>
                  </a:solidFill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2 </m:t>
                        </m:r>
                        <m:r>
                          <m:rPr>
                            <m:sty m:val="p"/>
                          </m:rP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C</m:t>
                        </m:r>
                        <m:sSup>
                          <m:sSup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l</m:t>
                            </m:r>
                          </m:e>
                          <m:sup>
                            <m: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−</m:t>
                            </m:r>
                          </m:sup>
                        </m:sSup>
                        <m:d>
                          <m:d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aq</m:t>
                            </m:r>
                          </m:e>
                        </m:d>
                        <m: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C</m:t>
                        </m:r>
                        <m:sSub>
                          <m:sSub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l</m:t>
                            </m:r>
                          </m:e>
                          <m:sub>
                            <m: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aq</m:t>
                            </m:r>
                          </m:e>
                        </m:d>
                        <m: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+2</m:t>
                        </m:r>
                        <m:sSup>
                          <m:sSup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e</m:t>
                            </m:r>
                          </m:e>
                          <m:sup>
                            <m: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−</m:t>
                            </m:r>
                          </m:sup>
                        </m:sSup>
                      </m:oMath>
                    </m:oMathPara>
                  </a14:m>
                  <a:endParaRPr lang="fr-FR" sz="2200" dirty="0"/>
                </a:p>
              </p:txBody>
            </p:sp>
          </mc:Choice>
          <mc:Fallback xmlns=""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1B8AC518-F230-48BF-916E-B58421A8587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601824" y="1540133"/>
                  <a:ext cx="4555036" cy="434912"/>
                </a:xfrm>
                <a:prstGeom prst="rect">
                  <a:avLst/>
                </a:prstGeom>
                <a:blipFill>
                  <a:blip r:embed="rId2"/>
                  <a:stretch>
                    <a:fillRect/>
                  </a:stretch>
                </a:blipFill>
                <a:ln w="28575">
                  <a:solidFill>
                    <a:srgbClr val="C00000"/>
                  </a:solidFill>
                </a:ln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0761F258-EB23-428C-8E9E-9DA55B11E425}"/>
                    </a:ext>
                  </a:extLst>
                </p:cNvPr>
                <p:cNvSpPr txBox="1"/>
                <p:nvPr/>
              </p:nvSpPr>
              <p:spPr>
                <a:xfrm>
                  <a:off x="-150033" y="1540133"/>
                  <a:ext cx="5048252" cy="434912"/>
                </a:xfrm>
                <a:prstGeom prst="rect">
                  <a:avLst/>
                </a:prstGeom>
                <a:ln w="28575">
                  <a:solidFill>
                    <a:srgbClr val="00B050"/>
                  </a:solidFill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2 </m:t>
                        </m:r>
                        <m:sSub>
                          <m:sSub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H</m:t>
                            </m:r>
                          </m:e>
                          <m:sub>
                            <m: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O</m:t>
                        </m:r>
                        <m:d>
                          <m:d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aq</m:t>
                            </m:r>
                          </m:e>
                        </m:d>
                        <m: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+2</m:t>
                        </m:r>
                        <m:sSup>
                          <m:sSup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e</m:t>
                            </m:r>
                          </m:e>
                          <m:sup>
                            <m: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−</m:t>
                            </m:r>
                          </m:sup>
                        </m:sSup>
                        <m: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=</m:t>
                        </m:r>
                        <m:sSub>
                          <m:sSub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H</m:t>
                            </m:r>
                          </m:e>
                          <m:sub>
                            <m: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g</m:t>
                            </m:r>
                          </m:e>
                        </m:d>
                        <m: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+2 </m:t>
                        </m:r>
                        <m:sSup>
                          <m:sSupPr>
                            <m:ctrlPr>
                              <a:rPr lang="fr-FR" sz="16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HO</m:t>
                            </m:r>
                          </m:e>
                          <m:sup>
                            <m:r>
                              <a:rPr lang="fr-FR" sz="1600" b="0" i="0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−</m:t>
                            </m:r>
                          </m:sup>
                        </m:sSup>
                        <m: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aq</m:t>
                        </m:r>
                        <m:r>
                          <a:rPr lang="fr-FR" sz="16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)</m:t>
                        </m:r>
                      </m:oMath>
                    </m:oMathPara>
                  </a14:m>
                  <a:endParaRPr lang="fr-FR" sz="2400" dirty="0"/>
                </a:p>
              </p:txBody>
            </p:sp>
          </mc:Choice>
          <mc:Fallback xmlns="">
            <p:sp>
              <p:nvSpPr>
                <p:cNvPr id="9" name="ZoneTexte 8">
                  <a:extLst>
                    <a:ext uri="{FF2B5EF4-FFF2-40B4-BE49-F238E27FC236}">
                      <a16:creationId xmlns:a16="http://schemas.microsoft.com/office/drawing/2014/main" id="{0761F258-EB23-428C-8E9E-9DA55B11E42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150033" y="1540133"/>
                  <a:ext cx="5048252" cy="434912"/>
                </a:xfrm>
                <a:prstGeom prst="rect">
                  <a:avLst/>
                </a:prstGeom>
                <a:blipFill>
                  <a:blip r:embed="rId3"/>
                  <a:stretch>
                    <a:fillRect b="-5000"/>
                  </a:stretch>
                </a:blipFill>
                <a:ln w="28575">
                  <a:solidFill>
                    <a:srgbClr val="00B050"/>
                  </a:solidFill>
                </a:ln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4" name="Titre 1">
            <a:extLst>
              <a:ext uri="{FF2B5EF4-FFF2-40B4-BE49-F238E27FC236}">
                <a16:creationId xmlns:a16="http://schemas.microsoft.com/office/drawing/2014/main" id="{2E6C30E8-FEAD-487C-9F79-6E31848E5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45" y="209981"/>
            <a:ext cx="8263425" cy="591675"/>
          </a:xfrm>
        </p:spPr>
        <p:txBody>
          <a:bodyPr>
            <a:noAutofit/>
          </a:bodyPr>
          <a:lstStyle/>
          <a:p>
            <a:r>
              <a:rPr lang="fr-FR" dirty="0"/>
              <a:t>Électrosynthèse de l’eau de Javel</a:t>
            </a:r>
          </a:p>
        </p:txBody>
      </p:sp>
    </p:spTree>
    <p:extLst>
      <p:ext uri="{BB962C8B-B14F-4D97-AF65-F5344CB8AC3E}">
        <p14:creationId xmlns:p14="http://schemas.microsoft.com/office/powerpoint/2010/main" val="3092158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5E2E949-6E2E-40B5-8F21-FF5DD140A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192FBF74-A070-4340-8D46-D2D193DF2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Dosage de l’eau de Javel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E3D01C2-CBB8-4300-A2B9-8D1ACD25BBF3}"/>
              </a:ext>
            </a:extLst>
          </p:cNvPr>
          <p:cNvSpPr txBox="1"/>
          <p:nvPr/>
        </p:nvSpPr>
        <p:spPr>
          <a:xfrm>
            <a:off x="0" y="806216"/>
            <a:ext cx="2294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u="sng" dirty="0">
                <a:latin typeface="+mj-lt"/>
              </a:rPr>
              <a:t>Titrage indirect :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BE7F58-C5C2-4985-B054-2E9D00FB7CF9}"/>
              </a:ext>
            </a:extLst>
          </p:cNvPr>
          <p:cNvSpPr/>
          <p:nvPr/>
        </p:nvSpPr>
        <p:spPr>
          <a:xfrm>
            <a:off x="308299" y="1316047"/>
            <a:ext cx="25337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/>
              <a:t>(1) Ajout de KI en excès 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90F3E18-535E-4D28-B84F-B60F6EC76592}"/>
                  </a:ext>
                </a:extLst>
              </p:cNvPr>
              <p:cNvSpPr/>
              <p:nvPr/>
            </p:nvSpPr>
            <p:spPr>
              <a:xfrm>
                <a:off x="3490818" y="1168340"/>
                <a:ext cx="4705840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sz="200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Cl</m:t>
                    </m:r>
                    <m:sSup>
                      <m:sSupPr>
                        <m:ctrlPr>
                          <a:rPr lang="fr-FR" sz="20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0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O</m:t>
                        </m:r>
                      </m:e>
                      <m:sup>
                        <m:r>
                          <a:rPr lang="fr-FR" sz="20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d>
                      <m:dPr>
                        <m:ctrlPr>
                          <a:rPr lang="fr-FR" sz="20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fr-FR" sz="20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aq</m:t>
                        </m:r>
                      </m:e>
                    </m:d>
                  </m:oMath>
                </a14:m>
                <a:r>
                  <a:rPr lang="pt-BR" sz="2000" dirty="0"/>
                  <a:t> + 2H</a:t>
                </a:r>
                <a:r>
                  <a:rPr lang="pt-BR" sz="2000" baseline="30000" dirty="0"/>
                  <a:t>+</a:t>
                </a:r>
                <a:r>
                  <a:rPr lang="pt-BR" sz="2000" dirty="0"/>
                  <a:t>(aq) + 2 e- = Cl</a:t>
                </a:r>
                <a:r>
                  <a:rPr lang="pt-BR" sz="2000" baseline="30000" dirty="0"/>
                  <a:t>-</a:t>
                </a:r>
                <a:r>
                  <a:rPr lang="pt-BR" sz="2000" dirty="0"/>
                  <a:t>(aq) + H</a:t>
                </a:r>
                <a:r>
                  <a:rPr lang="pt-BR" sz="2000" baseline="-25000" dirty="0"/>
                  <a:t>2</a:t>
                </a:r>
                <a:r>
                  <a:rPr lang="pt-BR" sz="2000" dirty="0"/>
                  <a:t>O(l) </a:t>
                </a:r>
                <a:endParaRPr lang="fr-FR" sz="20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790F3E18-535E-4D28-B84F-B60F6EC7659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0818" y="1168340"/>
                <a:ext cx="4705840" cy="400110"/>
              </a:xfrm>
              <a:prstGeom prst="rect">
                <a:avLst/>
              </a:prstGeom>
              <a:blipFill>
                <a:blip r:embed="rId2"/>
                <a:stretch>
                  <a:fillRect t="-9231" r="-389" b="-2769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BE2D743-A8AB-4B79-ACF0-5F18F57F3201}"/>
                  </a:ext>
                </a:extLst>
              </p:cNvPr>
              <p:cNvSpPr/>
              <p:nvPr/>
            </p:nvSpPr>
            <p:spPr>
              <a:xfrm>
                <a:off x="5297268" y="1370136"/>
                <a:ext cx="2433102" cy="50552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150876" lvl="1" indent="0">
                  <a:lnSpc>
                    <a:spcPct val="150000"/>
                  </a:lnSpc>
                  <a:buNone/>
                </a:pPr>
                <a:r>
                  <a:rPr lang="pt-BR" sz="2000" dirty="0"/>
                  <a:t>I</a:t>
                </a:r>
                <a:r>
                  <a:rPr lang="pt-BR" sz="2000" baseline="30000" dirty="0"/>
                  <a:t>-</a:t>
                </a:r>
                <a:r>
                  <a:rPr lang="pt-BR" sz="2000" dirty="0"/>
                  <a:t>(aq)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fr-FR" sz="2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e>
                      <m:sub>
                        <m:r>
                          <a:rPr lang="fr-FR" sz="2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fr-FR" sz="2000" i="1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fr-FR" sz="2000">
                            <a:solidFill>
                              <a:schemeClr val="accent2"/>
                            </a:solidFill>
                            <a:latin typeface="Cambria Math" panose="02040503050406030204" pitchFamily="18" charset="0"/>
                          </a:rPr>
                          <m:t>aq</m:t>
                        </m:r>
                      </m:e>
                    </m:d>
                  </m:oMath>
                </a14:m>
                <a:r>
                  <a:rPr lang="pt-BR" sz="2000" dirty="0"/>
                  <a:t> + 2e- </a:t>
                </a: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BE2D743-A8AB-4B79-ACF0-5F18F57F320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7268" y="1370136"/>
                <a:ext cx="2433102" cy="505523"/>
              </a:xfrm>
              <a:prstGeom prst="rect">
                <a:avLst/>
              </a:prstGeom>
              <a:blipFill>
                <a:blip r:embed="rId3"/>
                <a:stretch>
                  <a:fillRect b="-2048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DE357E27-E9AD-4A33-96E3-FB8F2EFB084F}"/>
              </a:ext>
            </a:extLst>
          </p:cNvPr>
          <p:cNvCxnSpPr>
            <a:cxnSpLocks/>
          </p:cNvCxnSpPr>
          <p:nvPr/>
        </p:nvCxnSpPr>
        <p:spPr>
          <a:xfrm>
            <a:off x="3954195" y="1966826"/>
            <a:ext cx="419335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771EF85-9F6D-4FD8-B765-56A034480175}"/>
                  </a:ext>
                </a:extLst>
              </p:cNvPr>
              <p:cNvSpPr/>
              <p:nvPr/>
            </p:nvSpPr>
            <p:spPr>
              <a:xfrm>
                <a:off x="2737667" y="1927765"/>
                <a:ext cx="6499412" cy="5078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50876" lvl="1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Cl</m:t>
                      </m:r>
                      <m:sSup>
                        <m:sSupPr>
                          <m:ctrlPr>
                            <a:rPr lang="fr-FR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fr-FR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</m:e>
                        <m:sup>
                          <m:r>
                            <a:rPr lang="fr-FR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d>
                        <m:dPr>
                          <m:ctrlPr>
                            <a:rPr lang="fr-FR" i="1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aq</m:t>
                          </m:r>
                        </m:e>
                      </m:d>
                      <m:r>
                        <a:rPr lang="fr-FR"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I</m:t>
                          </m:r>
                        </m:e>
                        <m:sup>
                          <m:r>
                            <a:rPr lang="fr-FR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d>
                        <m:d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aq</m:t>
                          </m:r>
                        </m:e>
                      </m:d>
                      <m:r>
                        <a:rPr lang="fr-FR">
                          <a:latin typeface="Cambria Math" panose="02040503050406030204" pitchFamily="18" charset="0"/>
                        </a:rPr>
                        <m:t>+2</m:t>
                      </m:r>
                      <m:sSup>
                        <m:sSup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lang="fr-FR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d>
                        <m:d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aq</m:t>
                          </m:r>
                        </m:e>
                      </m:d>
                      <m:r>
                        <a:rPr lang="fr-FR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fr-FR">
                          <a:latin typeface="Cambria Math" panose="02040503050406030204" pitchFamily="18" charset="0"/>
                        </a:rPr>
                        <m:t>C</m:t>
                      </m:r>
                      <m:sSup>
                        <m:sSup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l</m:t>
                          </m:r>
                        </m:e>
                        <m:sup>
                          <m:r>
                            <a:rPr lang="fr-FR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d>
                        <m:d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aq</m:t>
                          </m:r>
                        </m:e>
                      </m:d>
                      <m:r>
                        <a:rPr lang="fr-FR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e>
                        <m:sub>
                          <m:r>
                            <a:rPr lang="fr-FR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fr-FR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aq</m:t>
                          </m:r>
                        </m:e>
                      </m:d>
                      <m:r>
                        <a:rPr lang="fr-FR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fr-FR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fr-FR"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lang="fr-FR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fr-FR"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lang="fr-FR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771EF85-9F6D-4FD8-B765-56A0344801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37667" y="1927765"/>
                <a:ext cx="6499412" cy="5078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74CF4FF-50B6-43EE-AE06-A05F4C292C1D}"/>
                  </a:ext>
                </a:extLst>
              </p:cNvPr>
              <p:cNvSpPr/>
              <p:nvPr/>
            </p:nvSpPr>
            <p:spPr>
              <a:xfrm>
                <a:off x="353204" y="2660651"/>
                <a:ext cx="3217099" cy="3744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fr-FR" b="1" dirty="0"/>
                  <a:t>(2) Titrage de I</a:t>
                </a:r>
                <a:r>
                  <a:rPr lang="fr-FR" b="1" baseline="-25000" dirty="0"/>
                  <a:t>2</a:t>
                </a:r>
                <a:r>
                  <a:rPr lang="fr-FR" b="1" dirty="0"/>
                  <a:t> par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b>
                        <m:r>
                          <a:rPr lang="fr-FR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Sup>
                      <m:sSubSup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 panose="02040503050406030204" pitchFamily="18" charset="0"/>
                          </a:rPr>
                          <m:t>O</m:t>
                        </m:r>
                      </m:e>
                      <m:sub>
                        <m:r>
                          <a:rPr lang="fr-FR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  <m:sup>
                        <m:r>
                          <a:rPr lang="fr-FR">
                            <a:latin typeface="Cambria Math" panose="02040503050406030204" pitchFamily="18" charset="0"/>
                          </a:rPr>
                          <m:t>2−</m:t>
                        </m:r>
                      </m:sup>
                    </m:sSubSup>
                    <m:d>
                      <m:d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fr-FR">
                            <a:latin typeface="Cambria Math" panose="02040503050406030204" pitchFamily="18" charset="0"/>
                          </a:rPr>
                          <m:t>aq</m:t>
                        </m:r>
                      </m:e>
                    </m:d>
                    <m:r>
                      <a:rPr lang="fr-F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b="1" dirty="0"/>
                  <a:t>:</a:t>
                </a: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74CF4FF-50B6-43EE-AE06-A05F4C292C1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204" y="2660651"/>
                <a:ext cx="3217099" cy="374461"/>
              </a:xfrm>
              <a:prstGeom prst="rect">
                <a:avLst/>
              </a:prstGeom>
              <a:blipFill>
                <a:blip r:embed="rId5"/>
                <a:stretch>
                  <a:fillRect l="-1705" t="-6452" r="-379" b="-2419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041C80C-31E9-4479-925D-45D755F6EE05}"/>
                  </a:ext>
                </a:extLst>
              </p:cNvPr>
              <p:cNvSpPr/>
              <p:nvPr/>
            </p:nvSpPr>
            <p:spPr>
              <a:xfrm>
                <a:off x="2294965" y="2970964"/>
                <a:ext cx="6724650" cy="6572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50876" lvl="1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>
                          <a:latin typeface="Cambria Math" panose="02040503050406030204" pitchFamily="18" charset="0"/>
                        </a:rPr>
                        <m:t>2 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sz="2400"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fr-FR" sz="2400">
                              <a:latin typeface="Cambria Math" panose="02040503050406030204" pitchFamily="18" charset="0"/>
                            </a:rPr>
                            <m:t>O</m:t>
                          </m:r>
                        </m:e>
                        <m:sub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2−</m:t>
                          </m:r>
                        </m:sup>
                      </m:sSubSup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 sz="2400">
                              <a:latin typeface="Cambria Math" panose="02040503050406030204" pitchFamily="18" charset="0"/>
                            </a:rPr>
                            <m:t>aq</m:t>
                          </m:r>
                        </m:e>
                      </m:d>
                      <m:r>
                        <a:rPr lang="fr-FR" sz="24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sz="240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e>
                        <m:sub>
                          <m:r>
                            <a:rPr lang="fr-FR" sz="240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fr-FR" sz="2400" i="1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 sz="240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aq</m:t>
                          </m:r>
                        </m:e>
                      </m:d>
                      <m:r>
                        <a:rPr lang="fr-FR" sz="2400">
                          <a:latin typeface="Cambria Math" panose="02040503050406030204" pitchFamily="18" charset="0"/>
                        </a:rPr>
                        <m:t>=2</m:t>
                      </m:r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fr-FR" sz="2400">
                              <a:latin typeface="Cambria Math" panose="02040503050406030204" pitchFamily="18" charset="0"/>
                            </a:rPr>
                            <m:t>I</m:t>
                          </m:r>
                        </m:e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  <m:d>
                        <m:d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fr-FR" sz="2400">
                              <a:latin typeface="Cambria Math" panose="02040503050406030204" pitchFamily="18" charset="0"/>
                            </a:rPr>
                            <m:t>aq</m:t>
                          </m:r>
                        </m:e>
                      </m:d>
                      <m:r>
                        <a:rPr lang="fr-FR" sz="24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fr-FR" sz="2400"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sSubSup>
                        <m:sSubSupPr>
                          <m:ctrlPr>
                            <a:rPr lang="fr-FR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fr-FR" sz="2400">
                              <a:latin typeface="Cambria Math" panose="02040503050406030204" pitchFamily="18" charset="0"/>
                            </a:rPr>
                            <m:t>O</m:t>
                          </m:r>
                        </m:e>
                        <m:sub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  <m:sup>
                          <m:r>
                            <a:rPr lang="fr-FR" sz="2400">
                              <a:latin typeface="Cambria Math" panose="02040503050406030204" pitchFamily="18" charset="0"/>
                            </a:rPr>
                            <m:t>2−</m:t>
                          </m:r>
                        </m:sup>
                      </m:sSubSup>
                      <m:r>
                        <a:rPr lang="fr-FR" sz="240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fr-FR" sz="2400">
                          <a:latin typeface="Cambria Math" panose="02040503050406030204" pitchFamily="18" charset="0"/>
                        </a:rPr>
                        <m:t>aq</m:t>
                      </m:r>
                      <m:r>
                        <a:rPr lang="fr-FR" sz="240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sz="2400" dirty="0"/>
              </a:p>
            </p:txBody>
          </p:sp>
        </mc:Choice>
        <mc:Fallback xmlns=""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041C80C-31E9-4479-925D-45D755F6EE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4965" y="2970964"/>
                <a:ext cx="6724650" cy="65729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A2E57914-C01E-4F8F-9D10-134FD01113A6}"/>
              </a:ext>
            </a:extLst>
          </p:cNvPr>
          <p:cNvSpPr/>
          <p:nvPr/>
        </p:nvSpPr>
        <p:spPr>
          <a:xfrm>
            <a:off x="308299" y="3616907"/>
            <a:ext cx="2052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/>
              <a:t>(3) À l’équivalence 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563EC15-0474-4DD9-B4BA-40E7F5299644}"/>
                  </a:ext>
                </a:extLst>
              </p:cNvPr>
              <p:cNvSpPr/>
              <p:nvPr/>
            </p:nvSpPr>
            <p:spPr>
              <a:xfrm>
                <a:off x="1575184" y="4027174"/>
                <a:ext cx="6882583" cy="5935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sz="2000">
                        <a:latin typeface="Cambria Math" panose="02040503050406030204" pitchFamily="18" charset="0"/>
                      </a:rPr>
                      <m:t>n</m:t>
                    </m:r>
                    <m:d>
                      <m:dPr>
                        <m:ctrlPr>
                          <a:rPr lang="fr-FR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fr-FR" sz="2000" i="1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sz="200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I</m:t>
                            </m:r>
                          </m:e>
                          <m:sub>
                            <m:r>
                              <a:rPr lang="fr-FR" sz="200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fr-FR" sz="200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fr-FR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fr-FR" sz="200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fr-FR" sz="200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fr-FR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sz="2000"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a:rPr lang="fr-FR" sz="20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Sup>
                          <m:sSubSupPr>
                            <m:ctrlPr>
                              <a:rPr lang="fr-FR" sz="2000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fr-FR" sz="2000">
                                <a:latin typeface="Cambria Math" panose="02040503050406030204" pitchFamily="18" charset="0"/>
                              </a:rPr>
                              <m:t>O</m:t>
                            </m:r>
                          </m:e>
                          <m:sub>
                            <m:r>
                              <a:rPr lang="fr-FR" sz="200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lang="fr-FR" sz="2000">
                                <a:latin typeface="Cambria Math" panose="02040503050406030204" pitchFamily="18" charset="0"/>
                              </a:rPr>
                              <m:t>2−</m:t>
                            </m:r>
                          </m:sup>
                        </m:sSubSup>
                        <m:r>
                          <a:rPr lang="fr-FR" sz="200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fr-FR" sz="200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fr-FR" sz="20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i="1">
                            <a:latin typeface="Cambria Math" panose="02040503050406030204" pitchFamily="18" charset="0"/>
                          </a:rPr>
                          <m:t>[</m:t>
                        </m:r>
                        <m:sSub>
                          <m:sSubPr>
                            <m:ctrlPr>
                              <a:rPr lang="fr-F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Sup>
                          <m:sSubSupPr>
                            <m:ctrlPr>
                              <a:rPr lang="fr-FR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𝑂</m:t>
                            </m:r>
                          </m:e>
                          <m:sub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2−</m:t>
                            </m:r>
                          </m:sup>
                        </m:sSubSup>
                        <m:r>
                          <a:rPr lang="fr-FR" i="1">
                            <a:latin typeface="Cambria Math" panose="02040503050406030204" pitchFamily="18" charset="0"/>
                          </a:rPr>
                          <m:t>] </m:t>
                        </m:r>
                        <m:sSub>
                          <m:sSubPr>
                            <m:ctrlPr>
                              <a:rPr lang="fr-F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fr-FR" i="1">
                                <a:latin typeface="Cambria Math" panose="02040503050406030204" pitchFamily="18" charset="0"/>
                              </a:rPr>
                              <m:t>𝑒𝑞</m:t>
                            </m:r>
                          </m:sub>
                        </m:sSub>
                      </m:num>
                      <m:den>
                        <m:r>
                          <a:rPr lang="fr-FR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fr-FR" sz="200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fr-FR" sz="2000">
                        <a:latin typeface="Cambria Math" panose="02040503050406030204" pitchFamily="18" charset="0"/>
                      </a:rPr>
                      <m:t>n</m:t>
                    </m:r>
                    <m:d>
                      <m:dPr>
                        <m:ctrlPr>
                          <a:rPr lang="fr-FR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fr-FR" sz="20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Cl</m:t>
                        </m:r>
                        <m:sSup>
                          <m:sSupPr>
                            <m:ctrlPr>
                              <a:rPr lang="fr-FR" sz="20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fr-FR" sz="200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O</m:t>
                            </m:r>
                          </m:e>
                          <m:sup>
                            <m:r>
                              <a:rPr lang="fr-FR" sz="2000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</m:sup>
                        </m:sSup>
                      </m:e>
                    </m:d>
                  </m:oMath>
                </a14:m>
                <a:r>
                  <a:rPr lang="pt-BR" baseline="-25000" dirty="0"/>
                  <a:t>titré</a:t>
                </a:r>
                <a:endParaRPr lang="pt-BR" dirty="0"/>
              </a:p>
            </p:txBody>
          </p:sp>
        </mc:Choice>
        <mc:Fallback xmlns="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563EC15-0474-4DD9-B4BA-40E7F52996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5184" y="4027174"/>
                <a:ext cx="6882583" cy="593560"/>
              </a:xfrm>
              <a:prstGeom prst="rect">
                <a:avLst/>
              </a:prstGeom>
              <a:blipFill>
                <a:blip r:embed="rId7"/>
                <a:stretch>
                  <a:fillRect b="-103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99596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7780E52-E5F1-4A1A-8D69-7C365BF0D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73CB2DE-FF61-49D1-9C26-7FED888F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Exemples de complexes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FEE40F1-87BA-4855-97D8-F684F4694560}"/>
              </a:ext>
            </a:extLst>
          </p:cNvPr>
          <p:cNvSpPr txBox="1"/>
          <p:nvPr/>
        </p:nvSpPr>
        <p:spPr>
          <a:xfrm>
            <a:off x="517450" y="1173859"/>
            <a:ext cx="4054550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Nom : [Cu(H</a:t>
            </a:r>
            <a:r>
              <a:rPr lang="fr-FR" sz="2800" kern="1200" baseline="-250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2</a:t>
            </a: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O)</a:t>
            </a:r>
            <a:r>
              <a:rPr lang="fr-FR" sz="2800" kern="1200" baseline="-250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6</a:t>
            </a: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]</a:t>
            </a:r>
            <a:r>
              <a:rPr lang="fr-FR" sz="2800" kern="1200" baseline="300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2+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Atome central : Cu</a:t>
            </a:r>
            <a:endParaRPr lang="fr-FR" sz="2800" b="0" kern="1200" dirty="0">
              <a:solidFill>
                <a:schemeClr val="tx1"/>
              </a:solidFill>
              <a:latin typeface="+mj-lt"/>
              <a:ea typeface="+mn-ea"/>
              <a:cs typeface="+mn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Ligand </a:t>
            </a:r>
            <a:r>
              <a:rPr lang="fr-FR" sz="2800" dirty="0">
                <a:latin typeface="+mj-lt"/>
              </a:rPr>
              <a:t>: H</a:t>
            </a:r>
            <a:r>
              <a:rPr lang="fr-FR" sz="2800" baseline="-25000" dirty="0">
                <a:latin typeface="+mj-lt"/>
              </a:rPr>
              <a:t>2</a:t>
            </a:r>
            <a:r>
              <a:rPr lang="fr-FR" sz="2800" dirty="0">
                <a:latin typeface="+mj-lt"/>
              </a:rPr>
              <a:t>O</a:t>
            </a:r>
            <a:endParaRPr lang="fr-FR" sz="2800" kern="1200" dirty="0">
              <a:solidFill>
                <a:schemeClr val="tx1"/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091F466-2901-4D1B-852F-B51D76073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558" y="838876"/>
            <a:ext cx="3254805" cy="381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2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915987E-18B7-4550-9C60-648A9A8C4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1E67208D-6A0E-4A24-B99D-FF7D3375F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Exemples de complexes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45CE4ED-35F7-4CCF-A923-B70D72C4F304}"/>
              </a:ext>
            </a:extLst>
          </p:cNvPr>
          <p:cNvSpPr txBox="1"/>
          <p:nvPr/>
        </p:nvSpPr>
        <p:spPr>
          <a:xfrm>
            <a:off x="675048" y="1087595"/>
            <a:ext cx="4054550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Nom : [Fe(</a:t>
            </a:r>
            <a:r>
              <a:rPr lang="fr-FR" sz="2800" kern="1200" dirty="0" err="1">
                <a:solidFill>
                  <a:schemeClr val="tx1"/>
                </a:solidFill>
                <a:latin typeface="+mj-lt"/>
                <a:ea typeface="+mn-ea"/>
                <a:cs typeface="+mn-cs"/>
              </a:rPr>
              <a:t>acac</a:t>
            </a: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)</a:t>
            </a:r>
            <a:r>
              <a:rPr lang="fr-FR" sz="2800" kern="1200" baseline="-250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3</a:t>
            </a: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]</a:t>
            </a:r>
            <a:endParaRPr lang="fr-FR" sz="2800" kern="1200" baseline="30000" dirty="0">
              <a:solidFill>
                <a:schemeClr val="tx1"/>
              </a:solidFill>
              <a:latin typeface="+mj-lt"/>
              <a:ea typeface="+mn-ea"/>
              <a:cs typeface="+mn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Atome central : Fe</a:t>
            </a:r>
            <a:endParaRPr lang="fr-FR" sz="2800" b="0" kern="1200" dirty="0">
              <a:solidFill>
                <a:schemeClr val="tx1"/>
              </a:solidFill>
              <a:latin typeface="+mj-lt"/>
              <a:ea typeface="+mn-ea"/>
              <a:cs typeface="+mn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Ligand :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199CAA1-269A-439F-B30A-8A5373C0E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841" y="838876"/>
            <a:ext cx="4054550" cy="354728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B723BA9-2C97-4F0E-B095-2EBC4824DC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824" y="2612518"/>
            <a:ext cx="1812264" cy="91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806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4EC994-66C6-4F45-8E97-8245DF1B0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AFEE4-4C3C-4D7F-ACF3-52DE8213F040}" type="slidenum">
              <a:rPr lang="fr-FR" smtClean="0"/>
              <a:t>8</a:t>
            </a:fld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5AF0136-CE78-484A-B1AF-11A300F4B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65" y="70255"/>
            <a:ext cx="8724133" cy="694497"/>
          </a:xfrm>
        </p:spPr>
        <p:txBody>
          <a:bodyPr>
            <a:normAutofit/>
          </a:bodyPr>
          <a:lstStyle/>
          <a:p>
            <a:r>
              <a:rPr lang="fr-FR" sz="4400" dirty="0"/>
              <a:t>Synthèse de [Fe(</a:t>
            </a:r>
            <a:r>
              <a:rPr lang="fr-FR" sz="4400" dirty="0" err="1"/>
              <a:t>acac</a:t>
            </a:r>
            <a:r>
              <a:rPr lang="fr-FR" sz="4400" dirty="0"/>
              <a:t>)</a:t>
            </a:r>
            <a:r>
              <a:rPr lang="fr-FR" sz="4400" baseline="-25000" dirty="0"/>
              <a:t>3</a:t>
            </a:r>
            <a:r>
              <a:rPr lang="fr-FR" sz="4400" dirty="0"/>
              <a:t>]= Fe(C</a:t>
            </a:r>
            <a:r>
              <a:rPr lang="fr-FR" sz="4400" baseline="-25000" dirty="0"/>
              <a:t>5</a:t>
            </a:r>
            <a:r>
              <a:rPr lang="fr-FR" sz="4400" dirty="0"/>
              <a:t>H</a:t>
            </a:r>
            <a:r>
              <a:rPr lang="fr-FR" sz="4400" baseline="-25000" dirty="0"/>
              <a:t>7</a:t>
            </a:r>
            <a:r>
              <a:rPr lang="fr-FR" sz="4400" dirty="0"/>
              <a:t>O</a:t>
            </a:r>
            <a:r>
              <a:rPr lang="fr-FR" sz="4400" baseline="-25000" dirty="0"/>
              <a:t>2</a:t>
            </a:r>
            <a:r>
              <a:rPr lang="fr-FR" sz="4400" dirty="0"/>
              <a:t>)</a:t>
            </a:r>
            <a:r>
              <a:rPr lang="fr-FR" sz="4400" baseline="-25000" dirty="0"/>
              <a:t>3</a:t>
            </a:r>
            <a:endParaRPr lang="fr-FR" sz="44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5CEC0A6-A433-4A29-9D3C-F919067CBF93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5527675" y="4846638"/>
            <a:ext cx="3616325" cy="273050"/>
          </a:xfrm>
        </p:spPr>
        <p:txBody>
          <a:bodyPr/>
          <a:lstStyle/>
          <a:p>
            <a:r>
              <a:rPr lang="fr-FR"/>
              <a:t>HUGO ROUSSILLE</a:t>
            </a:r>
            <a:endParaRPr lang="fr-FR" dirty="0"/>
          </a:p>
        </p:txBody>
      </p:sp>
      <p:grpSp>
        <p:nvGrpSpPr>
          <p:cNvPr id="109" name="Groupe 108">
            <a:extLst>
              <a:ext uri="{FF2B5EF4-FFF2-40B4-BE49-F238E27FC236}">
                <a16:creationId xmlns:a16="http://schemas.microsoft.com/office/drawing/2014/main" id="{A91122D8-9DE8-44C7-B10C-1D3F28A827E9}"/>
              </a:ext>
            </a:extLst>
          </p:cNvPr>
          <p:cNvGrpSpPr/>
          <p:nvPr/>
        </p:nvGrpSpPr>
        <p:grpSpPr>
          <a:xfrm>
            <a:off x="1454427" y="1147728"/>
            <a:ext cx="6302035" cy="3197222"/>
            <a:chOff x="436665" y="1720631"/>
            <a:chExt cx="8402713" cy="4262962"/>
          </a:xfrm>
        </p:grpSpPr>
        <p:grpSp>
          <p:nvGrpSpPr>
            <p:cNvPr id="6" name="Grouper 117">
              <a:extLst>
                <a:ext uri="{FF2B5EF4-FFF2-40B4-BE49-F238E27FC236}">
                  <a16:creationId xmlns:a16="http://schemas.microsoft.com/office/drawing/2014/main" id="{A33115FD-0324-4909-AED3-F8533DFB5448}"/>
                </a:ext>
              </a:extLst>
            </p:cNvPr>
            <p:cNvGrpSpPr/>
            <p:nvPr/>
          </p:nvGrpSpPr>
          <p:grpSpPr>
            <a:xfrm>
              <a:off x="6457872" y="4652633"/>
              <a:ext cx="633731" cy="1330960"/>
              <a:chOff x="0" y="0"/>
              <a:chExt cx="633731" cy="1330960"/>
            </a:xfrm>
          </p:grpSpPr>
          <p:grpSp>
            <p:nvGrpSpPr>
              <p:cNvPr id="7" name="Grouper 118">
                <a:extLst>
                  <a:ext uri="{FF2B5EF4-FFF2-40B4-BE49-F238E27FC236}">
                    <a16:creationId xmlns:a16="http://schemas.microsoft.com/office/drawing/2014/main" id="{24C95ADB-E43C-4284-8067-BE0E314A17DD}"/>
                  </a:ext>
                </a:extLst>
              </p:cNvPr>
              <p:cNvGrpSpPr/>
              <p:nvPr/>
            </p:nvGrpSpPr>
            <p:grpSpPr>
              <a:xfrm>
                <a:off x="1270" y="288925"/>
                <a:ext cx="632461" cy="1042035"/>
                <a:chOff x="0" y="0"/>
                <a:chExt cx="632461" cy="1042035"/>
              </a:xfrm>
            </p:grpSpPr>
            <p:grpSp>
              <p:nvGrpSpPr>
                <p:cNvPr id="18" name="Grouper 129">
                  <a:extLst>
                    <a:ext uri="{FF2B5EF4-FFF2-40B4-BE49-F238E27FC236}">
                      <a16:creationId xmlns:a16="http://schemas.microsoft.com/office/drawing/2014/main" id="{CA326574-5A99-4265-8223-9195DAEF24C3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632461" cy="1042035"/>
                  <a:chOff x="0" y="0"/>
                  <a:chExt cx="501650" cy="826770"/>
                </a:xfrm>
              </p:grpSpPr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id="{0D096C58-1B62-4B76-85F1-6D454BAD9303}"/>
                      </a:ext>
                    </a:extLst>
                  </p:cNvPr>
                  <p:cNvSpPr/>
                  <p:nvPr/>
                </p:nvSpPr>
                <p:spPr>
                  <a:xfrm>
                    <a:off x="175260" y="99695"/>
                    <a:ext cx="152400" cy="16858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grpSp>
                <p:nvGrpSpPr>
                  <p:cNvPr id="21" name="Grouper 132">
                    <a:extLst>
                      <a:ext uri="{FF2B5EF4-FFF2-40B4-BE49-F238E27FC236}">
                        <a16:creationId xmlns:a16="http://schemas.microsoft.com/office/drawing/2014/main" id="{57431AC4-74D0-4047-921F-2CE7AF61F116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629285"/>
                    <a:ext cx="501650" cy="197485"/>
                    <a:chOff x="0" y="0"/>
                    <a:chExt cx="641350" cy="222885"/>
                  </a:xfrm>
                </p:grpSpPr>
                <p:sp>
                  <p:nvSpPr>
                    <p:cNvPr id="28" name="Arrondir un rectangle avec un coin du même côté 139">
                      <a:extLst>
                        <a:ext uri="{FF2B5EF4-FFF2-40B4-BE49-F238E27FC236}">
                          <a16:creationId xmlns:a16="http://schemas.microsoft.com/office/drawing/2014/main" id="{58854522-C2EF-488D-8E1C-C74CCB832EED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0" y="6985"/>
                      <a:ext cx="641350" cy="215900"/>
                    </a:xfrm>
                    <a:prstGeom prst="round2SameRect">
                      <a:avLst>
                        <a:gd name="adj1" fmla="val 46667"/>
                        <a:gd name="adj2" fmla="val 50000"/>
                      </a:avLst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68580" tIns="34290" rIns="68580" bIns="3429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 sz="1350"/>
                    </a:p>
                  </p:txBody>
                </p:sp>
                <p:sp>
                  <p:nvSpPr>
                    <p:cNvPr id="29" name="Rectangle 28">
                      <a:extLst>
                        <a:ext uri="{FF2B5EF4-FFF2-40B4-BE49-F238E27FC236}">
                          <a16:creationId xmlns:a16="http://schemas.microsoft.com/office/drawing/2014/main" id="{221A7747-0801-42C1-B174-128E2BD48B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641350" cy="8255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68580" tIns="34290" rIns="68580" bIns="3429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 sz="1350"/>
                    </a:p>
                  </p:txBody>
                </p:sp>
              </p:grp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271B667A-BFBF-4B30-8825-440156FB3AB8}"/>
                      </a:ext>
                    </a:extLst>
                  </p:cNvPr>
                  <p:cNvSpPr/>
                  <p:nvPr/>
                </p:nvSpPr>
                <p:spPr>
                  <a:xfrm>
                    <a:off x="3810" y="626745"/>
                    <a:ext cx="494665" cy="7493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FFFF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23" name="Triangle isocèle 22">
                    <a:extLst>
                      <a:ext uri="{FF2B5EF4-FFF2-40B4-BE49-F238E27FC236}">
                        <a16:creationId xmlns:a16="http://schemas.microsoft.com/office/drawing/2014/main" id="{AAEC1BD9-6817-4558-9654-7129447B4800}"/>
                      </a:ext>
                    </a:extLst>
                  </p:cNvPr>
                  <p:cNvSpPr/>
                  <p:nvPr/>
                </p:nvSpPr>
                <p:spPr>
                  <a:xfrm>
                    <a:off x="3810" y="82550"/>
                    <a:ext cx="494665" cy="619760"/>
                  </a:xfrm>
                  <a:prstGeom prst="triangle">
                    <a:avLst/>
                  </a:prstGeom>
                  <a:no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0AEEAAF3-AF0A-4962-82C8-EC4EA3A98769}"/>
                      </a:ext>
                    </a:extLst>
                  </p:cNvPr>
                  <p:cNvSpPr/>
                  <p:nvPr/>
                </p:nvSpPr>
                <p:spPr>
                  <a:xfrm>
                    <a:off x="180340" y="0"/>
                    <a:ext cx="140335" cy="33972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grpSp>
                <p:nvGrpSpPr>
                  <p:cNvPr id="25" name="Grouper 136">
                    <a:extLst>
                      <a:ext uri="{FF2B5EF4-FFF2-40B4-BE49-F238E27FC236}">
                        <a16:creationId xmlns:a16="http://schemas.microsoft.com/office/drawing/2014/main" id="{62A6A96F-9321-48AE-B914-7FA6D4CE1AEA}"/>
                      </a:ext>
                    </a:extLst>
                  </p:cNvPr>
                  <p:cNvGrpSpPr/>
                  <p:nvPr/>
                </p:nvGrpSpPr>
                <p:grpSpPr>
                  <a:xfrm>
                    <a:off x="3810" y="530225"/>
                    <a:ext cx="494665" cy="294005"/>
                    <a:chOff x="0" y="0"/>
                    <a:chExt cx="633095" cy="331451"/>
                  </a:xfrm>
                </p:grpSpPr>
                <p:sp>
                  <p:nvSpPr>
                    <p:cNvPr id="26" name="Arrondir un rectangle avec un coin du même côté 137">
                      <a:extLst>
                        <a:ext uri="{FF2B5EF4-FFF2-40B4-BE49-F238E27FC236}">
                          <a16:creationId xmlns:a16="http://schemas.microsoft.com/office/drawing/2014/main" id="{EB0274BA-67BB-4A1E-A69A-2742DCBF38FB}"/>
                        </a:ext>
                      </a:extLst>
                    </p:cNvPr>
                    <p:cNvSpPr/>
                    <p:nvPr/>
                  </p:nvSpPr>
                  <p:spPr>
                    <a:xfrm rot="10800000">
                      <a:off x="0" y="109220"/>
                      <a:ext cx="633095" cy="222231"/>
                    </a:xfrm>
                    <a:prstGeom prst="round2SameRect">
                      <a:avLst>
                        <a:gd name="adj1" fmla="val 46667"/>
                        <a:gd name="adj2" fmla="val 50000"/>
                      </a:avLst>
                    </a:prstGeom>
                    <a:solidFill>
                      <a:srgbClr val="FFFFFF"/>
                    </a:solidFill>
                    <a:ln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68580" tIns="34290" rIns="68580" bIns="3429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 sz="1350"/>
                    </a:p>
                  </p:txBody>
                </p:sp>
                <p:sp>
                  <p:nvSpPr>
                    <p:cNvPr id="27" name="Trapèze 26">
                      <a:extLst>
                        <a:ext uri="{FF2B5EF4-FFF2-40B4-BE49-F238E27FC236}">
                          <a16:creationId xmlns:a16="http://schemas.microsoft.com/office/drawing/2014/main" id="{3AD50BE3-9F87-4CD1-97B9-3FC47B1C7A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80" y="0"/>
                      <a:ext cx="622300" cy="198120"/>
                    </a:xfrm>
                    <a:prstGeom prst="trapezoid">
                      <a:avLst>
                        <a:gd name="adj" fmla="val 45513"/>
                      </a:avLst>
                    </a:prstGeom>
                    <a:solidFill>
                      <a:srgbClr val="FFFFFF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68580" tIns="34290" rIns="68580" bIns="3429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fr-FR" sz="1350"/>
                    </a:p>
                  </p:txBody>
                </p:sp>
              </p:grpSp>
            </p:grpSp>
            <p:cxnSp>
              <p:nvCxnSpPr>
                <p:cNvPr id="19" name="Connecteur droit 18">
                  <a:extLst>
                    <a:ext uri="{FF2B5EF4-FFF2-40B4-BE49-F238E27FC236}">
                      <a16:creationId xmlns:a16="http://schemas.microsoft.com/office/drawing/2014/main" id="{12802846-97CC-479B-A6B6-8E58DE0B9FD4}"/>
                    </a:ext>
                  </a:extLst>
                </p:cNvPr>
                <p:cNvCxnSpPr/>
                <p:nvPr/>
              </p:nvCxnSpPr>
              <p:spPr>
                <a:xfrm>
                  <a:off x="70485" y="737870"/>
                  <a:ext cx="501650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" name="Grouper 119">
                <a:extLst>
                  <a:ext uri="{FF2B5EF4-FFF2-40B4-BE49-F238E27FC236}">
                    <a16:creationId xmlns:a16="http://schemas.microsoft.com/office/drawing/2014/main" id="{C1FD6F06-E13E-4CE4-A088-1682EA40694E}"/>
                  </a:ext>
                </a:extLst>
              </p:cNvPr>
              <p:cNvGrpSpPr/>
              <p:nvPr/>
            </p:nvGrpSpPr>
            <p:grpSpPr>
              <a:xfrm rot="16200000">
                <a:off x="89852" y="589599"/>
                <a:ext cx="90805" cy="270510"/>
                <a:chOff x="0" y="0"/>
                <a:chExt cx="192140" cy="428179"/>
              </a:xfrm>
            </p:grpSpPr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3508EAA-527C-4065-9D43-7A876F59DC03}"/>
                    </a:ext>
                  </a:extLst>
                </p:cNvPr>
                <p:cNvSpPr/>
                <p:nvPr/>
              </p:nvSpPr>
              <p:spPr>
                <a:xfrm>
                  <a:off x="0" y="125095"/>
                  <a:ext cx="192140" cy="2124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64FBED28-87C0-42D7-9C31-DED094ABAE06}"/>
                    </a:ext>
                  </a:extLst>
                </p:cNvPr>
                <p:cNvSpPr/>
                <p:nvPr/>
              </p:nvSpPr>
              <p:spPr>
                <a:xfrm>
                  <a:off x="6350" y="0"/>
                  <a:ext cx="176929" cy="4281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0708E63-0321-4E39-94D1-E14253D18F73}"/>
                  </a:ext>
                </a:extLst>
              </p:cNvPr>
              <p:cNvSpPr/>
              <p:nvPr/>
            </p:nvSpPr>
            <p:spPr>
              <a:xfrm>
                <a:off x="111760" y="56515"/>
                <a:ext cx="412750" cy="24701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  <p:sp>
            <p:nvSpPr>
              <p:cNvPr id="10" name="Triangle isocèle 9">
                <a:extLst>
                  <a:ext uri="{FF2B5EF4-FFF2-40B4-BE49-F238E27FC236}">
                    <a16:creationId xmlns:a16="http://schemas.microsoft.com/office/drawing/2014/main" id="{F848B6F3-4AD7-4935-8869-F94EDEB39DBA}"/>
                  </a:ext>
                </a:extLst>
              </p:cNvPr>
              <p:cNvSpPr/>
              <p:nvPr/>
            </p:nvSpPr>
            <p:spPr>
              <a:xfrm>
                <a:off x="111760" y="179705"/>
                <a:ext cx="412750" cy="123825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611CA87-E192-4623-8D3E-BB54DC986F21}"/>
                  </a:ext>
                </a:extLst>
              </p:cNvPr>
              <p:cNvSpPr/>
              <p:nvPr/>
            </p:nvSpPr>
            <p:spPr>
              <a:xfrm>
                <a:off x="78740" y="0"/>
                <a:ext cx="494375" cy="889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  <p:sp>
            <p:nvSpPr>
              <p:cNvPr id="12" name="Triangle isocèle 11">
                <a:extLst>
                  <a:ext uri="{FF2B5EF4-FFF2-40B4-BE49-F238E27FC236}">
                    <a16:creationId xmlns:a16="http://schemas.microsoft.com/office/drawing/2014/main" id="{227B6DF2-11C0-464B-874B-E92CF5697F07}"/>
                  </a:ext>
                </a:extLst>
              </p:cNvPr>
              <p:cNvSpPr/>
              <p:nvPr/>
            </p:nvSpPr>
            <p:spPr>
              <a:xfrm rot="10800000">
                <a:off x="111760" y="306070"/>
                <a:ext cx="412750" cy="123825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  <p:grpSp>
            <p:nvGrpSpPr>
              <p:cNvPr id="13" name="Grouper 124">
                <a:extLst>
                  <a:ext uri="{FF2B5EF4-FFF2-40B4-BE49-F238E27FC236}">
                    <a16:creationId xmlns:a16="http://schemas.microsoft.com/office/drawing/2014/main" id="{6747B601-2F4F-40D2-B50F-24DF66C1193E}"/>
                  </a:ext>
                </a:extLst>
              </p:cNvPr>
              <p:cNvGrpSpPr/>
              <p:nvPr/>
            </p:nvGrpSpPr>
            <p:grpSpPr>
              <a:xfrm>
                <a:off x="228600" y="340995"/>
                <a:ext cx="177800" cy="273050"/>
                <a:chOff x="0" y="72096"/>
                <a:chExt cx="192140" cy="356082"/>
              </a:xfrm>
            </p:grpSpPr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DA729718-64EE-470A-9EC0-757FF61125BB}"/>
                    </a:ext>
                  </a:extLst>
                </p:cNvPr>
                <p:cNvSpPr/>
                <p:nvPr/>
              </p:nvSpPr>
              <p:spPr>
                <a:xfrm>
                  <a:off x="0" y="125095"/>
                  <a:ext cx="192140" cy="2124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3972CE26-13E1-4B78-A956-6E7BF59F2C36}"/>
                    </a:ext>
                  </a:extLst>
                </p:cNvPr>
                <p:cNvSpPr/>
                <p:nvPr/>
              </p:nvSpPr>
              <p:spPr>
                <a:xfrm>
                  <a:off x="6350" y="72096"/>
                  <a:ext cx="176929" cy="35608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</p:grpSp>
        <p:grpSp>
          <p:nvGrpSpPr>
            <p:cNvPr id="30" name="Grouper 154">
              <a:extLst>
                <a:ext uri="{FF2B5EF4-FFF2-40B4-BE49-F238E27FC236}">
                  <a16:creationId xmlns:a16="http://schemas.microsoft.com/office/drawing/2014/main" id="{C3C7A271-15BA-4AF8-867F-0B85740624F0}"/>
                </a:ext>
              </a:extLst>
            </p:cNvPr>
            <p:cNvGrpSpPr/>
            <p:nvPr/>
          </p:nvGrpSpPr>
          <p:grpSpPr>
            <a:xfrm>
              <a:off x="899795" y="2549321"/>
              <a:ext cx="1143000" cy="1149033"/>
              <a:chOff x="1397000" y="2040716"/>
              <a:chExt cx="1143000" cy="1149033"/>
            </a:xfrm>
          </p:grpSpPr>
          <p:grpSp>
            <p:nvGrpSpPr>
              <p:cNvPr id="31" name="Grouper 3">
                <a:extLst>
                  <a:ext uri="{FF2B5EF4-FFF2-40B4-BE49-F238E27FC236}">
                    <a16:creationId xmlns:a16="http://schemas.microsoft.com/office/drawing/2014/main" id="{0600F09C-B7EE-43EF-B839-3D25C3524B11}"/>
                  </a:ext>
                </a:extLst>
              </p:cNvPr>
              <p:cNvGrpSpPr/>
              <p:nvPr/>
            </p:nvGrpSpPr>
            <p:grpSpPr>
              <a:xfrm>
                <a:off x="1397000" y="2217564"/>
                <a:ext cx="1143000" cy="972185"/>
                <a:chOff x="0" y="0"/>
                <a:chExt cx="1143000" cy="972185"/>
              </a:xfrm>
            </p:grpSpPr>
            <p:grpSp>
              <p:nvGrpSpPr>
                <p:cNvPr id="40" name="Grouper 4">
                  <a:extLst>
                    <a:ext uri="{FF2B5EF4-FFF2-40B4-BE49-F238E27FC236}">
                      <a16:creationId xmlns:a16="http://schemas.microsoft.com/office/drawing/2014/main" id="{70510986-4714-4AC9-8F48-21C074B1B6D2}"/>
                    </a:ext>
                  </a:extLst>
                </p:cNvPr>
                <p:cNvGrpSpPr/>
                <p:nvPr/>
              </p:nvGrpSpPr>
              <p:grpSpPr>
                <a:xfrm>
                  <a:off x="0" y="226695"/>
                  <a:ext cx="1143000" cy="745490"/>
                  <a:chOff x="0" y="0"/>
                  <a:chExt cx="1143000" cy="745490"/>
                </a:xfrm>
              </p:grpSpPr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5E3F8D64-89C7-4B66-A400-77C547C2C2CE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1143000" cy="745490"/>
                  </a:xfrm>
                  <a:prstGeom prst="rect">
                    <a:avLst/>
                  </a:prstGeom>
                  <a:solidFill>
                    <a:srgbClr val="BFBFBF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43" name="Ellipse 42">
                    <a:extLst>
                      <a:ext uri="{FF2B5EF4-FFF2-40B4-BE49-F238E27FC236}">
                        <a16:creationId xmlns:a16="http://schemas.microsoft.com/office/drawing/2014/main" id="{1B435810-07CF-42D9-A1FC-3E82682170D0}"/>
                      </a:ext>
                    </a:extLst>
                  </p:cNvPr>
                  <p:cNvSpPr/>
                  <p:nvPr/>
                </p:nvSpPr>
                <p:spPr>
                  <a:xfrm>
                    <a:off x="114300" y="496570"/>
                    <a:ext cx="114300" cy="13525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</p:grpSp>
            <p:sp>
              <p:nvSpPr>
                <p:cNvPr id="41" name="Corde 40">
                  <a:extLst>
                    <a:ext uri="{FF2B5EF4-FFF2-40B4-BE49-F238E27FC236}">
                      <a16:creationId xmlns:a16="http://schemas.microsoft.com/office/drawing/2014/main" id="{165D9E55-4364-4BD1-98FC-3CBECEA9E49B}"/>
                    </a:ext>
                  </a:extLst>
                </p:cNvPr>
                <p:cNvSpPr/>
                <p:nvPr/>
              </p:nvSpPr>
              <p:spPr>
                <a:xfrm rot="17567007">
                  <a:off x="227330" y="4445"/>
                  <a:ext cx="706120" cy="697230"/>
                </a:xfrm>
                <a:prstGeom prst="chord">
                  <a:avLst>
                    <a:gd name="adj1" fmla="val 2700000"/>
                    <a:gd name="adj2" fmla="val 16236166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  <p:grpSp>
            <p:nvGrpSpPr>
              <p:cNvPr id="32" name="Grouper 8">
                <a:extLst>
                  <a:ext uri="{FF2B5EF4-FFF2-40B4-BE49-F238E27FC236}">
                    <a16:creationId xmlns:a16="http://schemas.microsoft.com/office/drawing/2014/main" id="{59F2E83A-C783-4BA8-A280-216C6D6D7ACA}"/>
                  </a:ext>
                </a:extLst>
              </p:cNvPr>
              <p:cNvGrpSpPr/>
              <p:nvPr/>
            </p:nvGrpSpPr>
            <p:grpSpPr>
              <a:xfrm flipH="1">
                <a:off x="1629410" y="2040716"/>
                <a:ext cx="693420" cy="883285"/>
                <a:chOff x="0" y="0"/>
                <a:chExt cx="693420" cy="883285"/>
              </a:xfrm>
            </p:grpSpPr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3865F31E-1A8B-4ECA-BA3A-97AE53B86036}"/>
                    </a:ext>
                  </a:extLst>
                </p:cNvPr>
                <p:cNvSpPr/>
                <p:nvPr/>
              </p:nvSpPr>
              <p:spPr>
                <a:xfrm rot="19775393">
                  <a:off x="28575" y="148590"/>
                  <a:ext cx="152400" cy="254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7B6810DE-C284-41EB-BB09-7F8A71C9818C}"/>
                    </a:ext>
                  </a:extLst>
                </p:cNvPr>
                <p:cNvSpPr/>
                <p:nvPr/>
              </p:nvSpPr>
              <p:spPr>
                <a:xfrm>
                  <a:off x="272415" y="12700"/>
                  <a:ext cx="152400" cy="254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37" name="Ellipse 36">
                  <a:extLst>
                    <a:ext uri="{FF2B5EF4-FFF2-40B4-BE49-F238E27FC236}">
                      <a16:creationId xmlns:a16="http://schemas.microsoft.com/office/drawing/2014/main" id="{3144289B-B1F6-487E-828D-AF59E2A0C013}"/>
                    </a:ext>
                  </a:extLst>
                </p:cNvPr>
                <p:cNvSpPr/>
                <p:nvPr/>
              </p:nvSpPr>
              <p:spPr>
                <a:xfrm>
                  <a:off x="0" y="189865"/>
                  <a:ext cx="693420" cy="69342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746E79FE-DB2C-461F-8D03-7F9C6ED64B30}"/>
                    </a:ext>
                  </a:extLst>
                </p:cNvPr>
                <p:cNvSpPr/>
                <p:nvPr/>
              </p:nvSpPr>
              <p:spPr>
                <a:xfrm rot="19775393">
                  <a:off x="38735" y="136525"/>
                  <a:ext cx="134620" cy="2870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BFE3F7EA-215A-4121-99A7-98C770CE2018}"/>
                    </a:ext>
                  </a:extLst>
                </p:cNvPr>
                <p:cNvSpPr/>
                <p:nvPr/>
              </p:nvSpPr>
              <p:spPr>
                <a:xfrm>
                  <a:off x="280035" y="0"/>
                  <a:ext cx="134620" cy="2870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  <p:sp>
            <p:nvSpPr>
              <p:cNvPr id="33" name="Corde 32">
                <a:extLst>
                  <a:ext uri="{FF2B5EF4-FFF2-40B4-BE49-F238E27FC236}">
                    <a16:creationId xmlns:a16="http://schemas.microsoft.com/office/drawing/2014/main" id="{5065E400-78B5-4B23-89AC-691587976C39}"/>
                  </a:ext>
                </a:extLst>
              </p:cNvPr>
              <p:cNvSpPr/>
              <p:nvPr/>
            </p:nvSpPr>
            <p:spPr>
              <a:xfrm rot="17560116">
                <a:off x="1629266" y="2231798"/>
                <a:ext cx="693420" cy="693420"/>
              </a:xfrm>
              <a:prstGeom prst="chord">
                <a:avLst>
                  <a:gd name="adj1" fmla="val 4447445"/>
                  <a:gd name="adj2" fmla="val 1432163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  <p:sp>
            <p:nvSpPr>
              <p:cNvPr id="34" name="Ellipse 33">
                <a:extLst>
                  <a:ext uri="{FF2B5EF4-FFF2-40B4-BE49-F238E27FC236}">
                    <a16:creationId xmlns:a16="http://schemas.microsoft.com/office/drawing/2014/main" id="{77DD436D-5206-48D3-930B-1FE688E52081}"/>
                  </a:ext>
                </a:extLst>
              </p:cNvPr>
              <p:cNvSpPr/>
              <p:nvPr/>
            </p:nvSpPr>
            <p:spPr>
              <a:xfrm>
                <a:off x="1896745" y="2842548"/>
                <a:ext cx="146050" cy="7556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</p:grpSp>
        <p:grpSp>
          <p:nvGrpSpPr>
            <p:cNvPr id="44" name="Grouper 155">
              <a:extLst>
                <a:ext uri="{FF2B5EF4-FFF2-40B4-BE49-F238E27FC236}">
                  <a16:creationId xmlns:a16="http://schemas.microsoft.com/office/drawing/2014/main" id="{4636C639-FD0E-49C8-B6AE-075F7464E32E}"/>
                </a:ext>
              </a:extLst>
            </p:cNvPr>
            <p:cNvGrpSpPr/>
            <p:nvPr/>
          </p:nvGrpSpPr>
          <p:grpSpPr>
            <a:xfrm>
              <a:off x="3723005" y="1750106"/>
              <a:ext cx="1294024" cy="1925532"/>
              <a:chOff x="3723005" y="1241501"/>
              <a:chExt cx="1294024" cy="1925532"/>
            </a:xfrm>
          </p:grpSpPr>
          <p:grpSp>
            <p:nvGrpSpPr>
              <p:cNvPr id="45" name="Grouper 20">
                <a:extLst>
                  <a:ext uri="{FF2B5EF4-FFF2-40B4-BE49-F238E27FC236}">
                    <a16:creationId xmlns:a16="http://schemas.microsoft.com/office/drawing/2014/main" id="{F8488B79-5872-47A0-A718-9FEBE69555B4}"/>
                  </a:ext>
                </a:extLst>
              </p:cNvPr>
              <p:cNvGrpSpPr/>
              <p:nvPr/>
            </p:nvGrpSpPr>
            <p:grpSpPr>
              <a:xfrm>
                <a:off x="3723005" y="2194848"/>
                <a:ext cx="1143000" cy="972185"/>
                <a:chOff x="0" y="0"/>
                <a:chExt cx="1143000" cy="972185"/>
              </a:xfrm>
            </p:grpSpPr>
            <p:grpSp>
              <p:nvGrpSpPr>
                <p:cNvPr id="73" name="Grouper 27">
                  <a:extLst>
                    <a:ext uri="{FF2B5EF4-FFF2-40B4-BE49-F238E27FC236}">
                      <a16:creationId xmlns:a16="http://schemas.microsoft.com/office/drawing/2014/main" id="{50CE379B-4DAA-442B-B6ED-5E457F045A85}"/>
                    </a:ext>
                  </a:extLst>
                </p:cNvPr>
                <p:cNvGrpSpPr/>
                <p:nvPr/>
              </p:nvGrpSpPr>
              <p:grpSpPr>
                <a:xfrm>
                  <a:off x="0" y="226695"/>
                  <a:ext cx="1143000" cy="745490"/>
                  <a:chOff x="0" y="0"/>
                  <a:chExt cx="1143000" cy="745490"/>
                </a:xfrm>
              </p:grpSpPr>
              <p:sp>
                <p:nvSpPr>
                  <p:cNvPr id="75" name="Rectangle 74">
                    <a:extLst>
                      <a:ext uri="{FF2B5EF4-FFF2-40B4-BE49-F238E27FC236}">
                        <a16:creationId xmlns:a16="http://schemas.microsoft.com/office/drawing/2014/main" id="{E4F60085-BCBE-4431-83BF-075BE87D6186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1143000" cy="745490"/>
                  </a:xfrm>
                  <a:prstGeom prst="rect">
                    <a:avLst/>
                  </a:prstGeom>
                  <a:solidFill>
                    <a:srgbClr val="BFBFBF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76" name="Ellipse 75">
                    <a:extLst>
                      <a:ext uri="{FF2B5EF4-FFF2-40B4-BE49-F238E27FC236}">
                        <a16:creationId xmlns:a16="http://schemas.microsoft.com/office/drawing/2014/main" id="{F2CA7564-A583-44E3-8FC7-6B8B766A55C6}"/>
                      </a:ext>
                    </a:extLst>
                  </p:cNvPr>
                  <p:cNvSpPr/>
                  <p:nvPr/>
                </p:nvSpPr>
                <p:spPr>
                  <a:xfrm>
                    <a:off x="114300" y="496570"/>
                    <a:ext cx="114300" cy="13525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</p:grpSp>
            <p:sp>
              <p:nvSpPr>
                <p:cNvPr id="74" name="Corde 73">
                  <a:extLst>
                    <a:ext uri="{FF2B5EF4-FFF2-40B4-BE49-F238E27FC236}">
                      <a16:creationId xmlns:a16="http://schemas.microsoft.com/office/drawing/2014/main" id="{8C8A1704-4448-450D-8F5B-857CEEB992C6}"/>
                    </a:ext>
                  </a:extLst>
                </p:cNvPr>
                <p:cNvSpPr/>
                <p:nvPr/>
              </p:nvSpPr>
              <p:spPr>
                <a:xfrm rot="17567007">
                  <a:off x="227330" y="4445"/>
                  <a:ext cx="706120" cy="697230"/>
                </a:xfrm>
                <a:prstGeom prst="chord">
                  <a:avLst>
                    <a:gd name="adj1" fmla="val 2700000"/>
                    <a:gd name="adj2" fmla="val 16236166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  <p:grpSp>
            <p:nvGrpSpPr>
              <p:cNvPr id="46" name="Grouper 21">
                <a:extLst>
                  <a:ext uri="{FF2B5EF4-FFF2-40B4-BE49-F238E27FC236}">
                    <a16:creationId xmlns:a16="http://schemas.microsoft.com/office/drawing/2014/main" id="{68E3C5F0-9883-4CF5-A6E7-1EE0E4BD434C}"/>
                  </a:ext>
                </a:extLst>
              </p:cNvPr>
              <p:cNvGrpSpPr/>
              <p:nvPr/>
            </p:nvGrpSpPr>
            <p:grpSpPr>
              <a:xfrm flipH="1">
                <a:off x="3955415" y="2018000"/>
                <a:ext cx="693420" cy="883285"/>
                <a:chOff x="0" y="0"/>
                <a:chExt cx="693420" cy="883285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1E83F3EC-C6EC-4425-ADA5-F4A02AA4CFA2}"/>
                    </a:ext>
                  </a:extLst>
                </p:cNvPr>
                <p:cNvSpPr/>
                <p:nvPr/>
              </p:nvSpPr>
              <p:spPr>
                <a:xfrm rot="19775393">
                  <a:off x="28575" y="148590"/>
                  <a:ext cx="152400" cy="254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FC8A5733-27BE-4101-831A-4DD5DA31D8D3}"/>
                    </a:ext>
                  </a:extLst>
                </p:cNvPr>
                <p:cNvSpPr/>
                <p:nvPr/>
              </p:nvSpPr>
              <p:spPr>
                <a:xfrm>
                  <a:off x="272415" y="12700"/>
                  <a:ext cx="152400" cy="254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70" name="Ellipse 69">
                  <a:extLst>
                    <a:ext uri="{FF2B5EF4-FFF2-40B4-BE49-F238E27FC236}">
                      <a16:creationId xmlns:a16="http://schemas.microsoft.com/office/drawing/2014/main" id="{D6D00D39-8ACF-4391-B94B-9EB47BEC7555}"/>
                    </a:ext>
                  </a:extLst>
                </p:cNvPr>
                <p:cNvSpPr/>
                <p:nvPr/>
              </p:nvSpPr>
              <p:spPr>
                <a:xfrm>
                  <a:off x="0" y="189865"/>
                  <a:ext cx="693420" cy="69342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02F0CB17-F4E4-4D0D-A18C-6C258D190AB5}"/>
                    </a:ext>
                  </a:extLst>
                </p:cNvPr>
                <p:cNvSpPr/>
                <p:nvPr/>
              </p:nvSpPr>
              <p:spPr>
                <a:xfrm rot="19775393">
                  <a:off x="38735" y="136525"/>
                  <a:ext cx="134620" cy="2870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04606DF2-67E4-4AC2-950C-A2F7A30435A3}"/>
                    </a:ext>
                  </a:extLst>
                </p:cNvPr>
                <p:cNvSpPr/>
                <p:nvPr/>
              </p:nvSpPr>
              <p:spPr>
                <a:xfrm>
                  <a:off x="280035" y="0"/>
                  <a:ext cx="134620" cy="2870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  <p:grpSp>
            <p:nvGrpSpPr>
              <p:cNvPr id="47" name="Grouper 9">
                <a:extLst>
                  <a:ext uri="{FF2B5EF4-FFF2-40B4-BE49-F238E27FC236}">
                    <a16:creationId xmlns:a16="http://schemas.microsoft.com/office/drawing/2014/main" id="{422C1DD4-B4FD-475D-B2C3-13E4EE9863FB}"/>
                  </a:ext>
                </a:extLst>
              </p:cNvPr>
              <p:cNvGrpSpPr/>
              <p:nvPr/>
            </p:nvGrpSpPr>
            <p:grpSpPr>
              <a:xfrm>
                <a:off x="4187920" y="1972453"/>
                <a:ext cx="219710" cy="161925"/>
                <a:chOff x="0" y="0"/>
                <a:chExt cx="219710" cy="161925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66FB9F10-FE68-46D8-937A-7BE7C5A55BBB}"/>
                    </a:ext>
                  </a:extLst>
                </p:cNvPr>
                <p:cNvSpPr/>
                <p:nvPr/>
              </p:nvSpPr>
              <p:spPr>
                <a:xfrm>
                  <a:off x="45720" y="45720"/>
                  <a:ext cx="134620" cy="116205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13E8C019-4C5E-4A60-8054-7F5C8A14D8A2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219710" cy="45085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  <p:grpSp>
            <p:nvGrpSpPr>
              <p:cNvPr id="48" name="Grouper 18">
                <a:extLst>
                  <a:ext uri="{FF2B5EF4-FFF2-40B4-BE49-F238E27FC236}">
                    <a16:creationId xmlns:a16="http://schemas.microsoft.com/office/drawing/2014/main" id="{20369BD7-4257-4A67-9AF1-8AE86C4C4AA9}"/>
                  </a:ext>
                </a:extLst>
              </p:cNvPr>
              <p:cNvGrpSpPr/>
              <p:nvPr/>
            </p:nvGrpSpPr>
            <p:grpSpPr>
              <a:xfrm flipH="1">
                <a:off x="4706515" y="1241501"/>
                <a:ext cx="310514" cy="1184275"/>
                <a:chOff x="3222687" y="3124896"/>
                <a:chExt cx="310514" cy="1184275"/>
              </a:xfrm>
            </p:grpSpPr>
            <p:grpSp>
              <p:nvGrpSpPr>
                <p:cNvPr id="51" name="Grouper 46">
                  <a:extLst>
                    <a:ext uri="{FF2B5EF4-FFF2-40B4-BE49-F238E27FC236}">
                      <a16:creationId xmlns:a16="http://schemas.microsoft.com/office/drawing/2014/main" id="{8312365C-AE73-42BD-A81D-64CB3464B3A9}"/>
                    </a:ext>
                  </a:extLst>
                </p:cNvPr>
                <p:cNvGrpSpPr/>
                <p:nvPr/>
              </p:nvGrpSpPr>
              <p:grpSpPr>
                <a:xfrm rot="19789929">
                  <a:off x="3232846" y="3124896"/>
                  <a:ext cx="300355" cy="1184275"/>
                  <a:chOff x="0" y="0"/>
                  <a:chExt cx="300355" cy="1184275"/>
                </a:xfrm>
              </p:grpSpPr>
              <p:sp>
                <p:nvSpPr>
                  <p:cNvPr id="53" name="Cadre 52">
                    <a:extLst>
                      <a:ext uri="{FF2B5EF4-FFF2-40B4-BE49-F238E27FC236}">
                        <a16:creationId xmlns:a16="http://schemas.microsoft.com/office/drawing/2014/main" id="{AC9FA5A4-68F1-4A80-8416-17E1C088C1AF}"/>
                      </a:ext>
                    </a:extLst>
                  </p:cNvPr>
                  <p:cNvSpPr/>
                  <p:nvPr/>
                </p:nvSpPr>
                <p:spPr>
                  <a:xfrm>
                    <a:off x="0" y="139065"/>
                    <a:ext cx="210820" cy="826770"/>
                  </a:xfrm>
                  <a:prstGeom prst="frame">
                    <a:avLst>
                      <a:gd name="adj1" fmla="val 25000"/>
                    </a:avLst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54" name="Rectangle 53">
                    <a:extLst>
                      <a:ext uri="{FF2B5EF4-FFF2-40B4-BE49-F238E27FC236}">
                        <a16:creationId xmlns:a16="http://schemas.microsoft.com/office/drawing/2014/main" id="{B1554014-0F25-4C74-9B46-5EE2EC426E17}"/>
                      </a:ext>
                    </a:extLst>
                  </p:cNvPr>
                  <p:cNvSpPr/>
                  <p:nvPr/>
                </p:nvSpPr>
                <p:spPr>
                  <a:xfrm>
                    <a:off x="112395" y="13335"/>
                    <a:ext cx="152400" cy="14986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55" name="Rectangle 54">
                    <a:extLst>
                      <a:ext uri="{FF2B5EF4-FFF2-40B4-BE49-F238E27FC236}">
                        <a16:creationId xmlns:a16="http://schemas.microsoft.com/office/drawing/2014/main" id="{6B25806B-D259-4641-92E8-C3BA36EBF9F3}"/>
                      </a:ext>
                    </a:extLst>
                  </p:cNvPr>
                  <p:cNvSpPr/>
                  <p:nvPr/>
                </p:nvSpPr>
                <p:spPr>
                  <a:xfrm>
                    <a:off x="154940" y="815340"/>
                    <a:ext cx="63500" cy="14986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56" name="Rectangle à coins arrondis 76">
                    <a:extLst>
                      <a:ext uri="{FF2B5EF4-FFF2-40B4-BE49-F238E27FC236}">
                        <a16:creationId xmlns:a16="http://schemas.microsoft.com/office/drawing/2014/main" id="{415745B7-E631-4AFE-98A6-9715F3B0E9C1}"/>
                      </a:ext>
                    </a:extLst>
                  </p:cNvPr>
                  <p:cNvSpPr/>
                  <p:nvPr/>
                </p:nvSpPr>
                <p:spPr>
                  <a:xfrm>
                    <a:off x="73660" y="100330"/>
                    <a:ext cx="226695" cy="721360"/>
                  </a:xfrm>
                  <a:prstGeom prst="roundRect">
                    <a:avLst>
                      <a:gd name="adj" fmla="val 41877"/>
                    </a:avLst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57" name="Rectangle 56">
                    <a:extLst>
                      <a:ext uri="{FF2B5EF4-FFF2-40B4-BE49-F238E27FC236}">
                        <a16:creationId xmlns:a16="http://schemas.microsoft.com/office/drawing/2014/main" id="{17111044-FA52-4283-9927-3A82D718E0EE}"/>
                      </a:ext>
                    </a:extLst>
                  </p:cNvPr>
                  <p:cNvSpPr/>
                  <p:nvPr/>
                </p:nvSpPr>
                <p:spPr>
                  <a:xfrm>
                    <a:off x="120015" y="962660"/>
                    <a:ext cx="134620" cy="14986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58" name="Rectangle 57">
                    <a:extLst>
                      <a:ext uri="{FF2B5EF4-FFF2-40B4-BE49-F238E27FC236}">
                        <a16:creationId xmlns:a16="http://schemas.microsoft.com/office/drawing/2014/main" id="{4CDC09A6-CB62-405B-9AC3-A3543CCCF76D}"/>
                      </a:ext>
                    </a:extLst>
                  </p:cNvPr>
                  <p:cNvSpPr/>
                  <p:nvPr/>
                </p:nvSpPr>
                <p:spPr>
                  <a:xfrm>
                    <a:off x="120015" y="855345"/>
                    <a:ext cx="144780" cy="45719"/>
                  </a:xfrm>
                  <a:prstGeom prst="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59" name="Ellipse 58">
                    <a:extLst>
                      <a:ext uri="{FF2B5EF4-FFF2-40B4-BE49-F238E27FC236}">
                        <a16:creationId xmlns:a16="http://schemas.microsoft.com/office/drawing/2014/main" id="{C6B9E343-C8A0-4574-B81F-AC2B7F0E22F5}"/>
                      </a:ext>
                    </a:extLst>
                  </p:cNvPr>
                  <p:cNvSpPr/>
                  <p:nvPr/>
                </p:nvSpPr>
                <p:spPr>
                  <a:xfrm>
                    <a:off x="255270" y="818515"/>
                    <a:ext cx="45085" cy="112395"/>
                  </a:xfrm>
                  <a:prstGeom prst="ellipse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DFA737A0-030C-45B4-91A9-AA8BC5CB2DE9}"/>
                      </a:ext>
                    </a:extLst>
                  </p:cNvPr>
                  <p:cNvSpPr/>
                  <p:nvPr/>
                </p:nvSpPr>
                <p:spPr>
                  <a:xfrm>
                    <a:off x="127000" y="921385"/>
                    <a:ext cx="85725" cy="1174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61" name="Rectangle 60">
                    <a:extLst>
                      <a:ext uri="{FF2B5EF4-FFF2-40B4-BE49-F238E27FC236}">
                        <a16:creationId xmlns:a16="http://schemas.microsoft.com/office/drawing/2014/main" id="{E7D2F3CD-6796-4FFE-A8DC-B2E1B3C32957}"/>
                      </a:ext>
                    </a:extLst>
                  </p:cNvPr>
                  <p:cNvSpPr/>
                  <p:nvPr/>
                </p:nvSpPr>
                <p:spPr>
                  <a:xfrm>
                    <a:off x="127000" y="1066800"/>
                    <a:ext cx="122555" cy="11747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62" name="Rectangle 61">
                    <a:extLst>
                      <a:ext uri="{FF2B5EF4-FFF2-40B4-BE49-F238E27FC236}">
                        <a16:creationId xmlns:a16="http://schemas.microsoft.com/office/drawing/2014/main" id="{9D43D2AE-8610-42A9-8612-785A6DF4AEDF}"/>
                      </a:ext>
                    </a:extLst>
                  </p:cNvPr>
                  <p:cNvSpPr/>
                  <p:nvPr/>
                </p:nvSpPr>
                <p:spPr>
                  <a:xfrm>
                    <a:off x="67945" y="918210"/>
                    <a:ext cx="114935" cy="4445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63" name="Rectangle 62">
                    <a:extLst>
                      <a:ext uri="{FF2B5EF4-FFF2-40B4-BE49-F238E27FC236}">
                        <a16:creationId xmlns:a16="http://schemas.microsoft.com/office/drawing/2014/main" id="{CF0DFE89-6CCE-475E-887B-2E81441F988F}"/>
                      </a:ext>
                    </a:extLst>
                  </p:cNvPr>
                  <p:cNvSpPr/>
                  <p:nvPr/>
                </p:nvSpPr>
                <p:spPr>
                  <a:xfrm>
                    <a:off x="47625" y="143510"/>
                    <a:ext cx="114935" cy="4381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64" name="Rectangle 63">
                    <a:extLst>
                      <a:ext uri="{FF2B5EF4-FFF2-40B4-BE49-F238E27FC236}">
                        <a16:creationId xmlns:a16="http://schemas.microsoft.com/office/drawing/2014/main" id="{10F7070E-D2D3-4B34-A17B-B78F2E34FAE8}"/>
                      </a:ext>
                    </a:extLst>
                  </p:cNvPr>
                  <p:cNvSpPr/>
                  <p:nvPr/>
                </p:nvSpPr>
                <p:spPr>
                  <a:xfrm>
                    <a:off x="121285" y="0"/>
                    <a:ext cx="132715" cy="13144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65" name="Rectangle 64">
                    <a:extLst>
                      <a:ext uri="{FF2B5EF4-FFF2-40B4-BE49-F238E27FC236}">
                        <a16:creationId xmlns:a16="http://schemas.microsoft.com/office/drawing/2014/main" id="{7D50663C-717D-4DB3-8DEC-B81A72B74466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29540" y="757555"/>
                    <a:ext cx="114935" cy="43815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</p:grpSp>
            <p:cxnSp>
              <p:nvCxnSpPr>
                <p:cNvPr id="52" name="Connecteur droit 51">
                  <a:extLst>
                    <a:ext uri="{FF2B5EF4-FFF2-40B4-BE49-F238E27FC236}">
                      <a16:creationId xmlns:a16="http://schemas.microsoft.com/office/drawing/2014/main" id="{6F6B0718-0565-4FC2-A460-B90C1655EEE3}"/>
                    </a:ext>
                  </a:extLst>
                </p:cNvPr>
                <p:cNvCxnSpPr/>
                <p:nvPr/>
              </p:nvCxnSpPr>
              <p:spPr>
                <a:xfrm>
                  <a:off x="3222687" y="3585272"/>
                  <a:ext cx="251512" cy="0"/>
                </a:xfrm>
                <a:prstGeom prst="line">
                  <a:avLst/>
                </a:prstGeom>
                <a:ln w="952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9" name="Corde 48">
                <a:extLst>
                  <a:ext uri="{FF2B5EF4-FFF2-40B4-BE49-F238E27FC236}">
                    <a16:creationId xmlns:a16="http://schemas.microsoft.com/office/drawing/2014/main" id="{B747AB03-7F14-4C1E-9069-6D3CEF5A8C79}"/>
                  </a:ext>
                </a:extLst>
              </p:cNvPr>
              <p:cNvSpPr/>
              <p:nvPr/>
            </p:nvSpPr>
            <p:spPr>
              <a:xfrm rot="17560116">
                <a:off x="3955273" y="2206268"/>
                <a:ext cx="693420" cy="693420"/>
              </a:xfrm>
              <a:prstGeom prst="chord">
                <a:avLst>
                  <a:gd name="adj1" fmla="val 4447445"/>
                  <a:gd name="adj2" fmla="val 1432163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0341343C-6730-4787-B1B6-50A6A19BD849}"/>
                  </a:ext>
                </a:extLst>
              </p:cNvPr>
              <p:cNvSpPr/>
              <p:nvPr/>
            </p:nvSpPr>
            <p:spPr>
              <a:xfrm>
                <a:off x="4222752" y="2817018"/>
                <a:ext cx="146050" cy="7556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</p:grpSp>
        <p:grpSp>
          <p:nvGrpSpPr>
            <p:cNvPr id="77" name="Grouper 156">
              <a:extLst>
                <a:ext uri="{FF2B5EF4-FFF2-40B4-BE49-F238E27FC236}">
                  <a16:creationId xmlns:a16="http://schemas.microsoft.com/office/drawing/2014/main" id="{B6747AB5-CBAE-46D3-BE81-DB506975B31E}"/>
                </a:ext>
              </a:extLst>
            </p:cNvPr>
            <p:cNvGrpSpPr/>
            <p:nvPr/>
          </p:nvGrpSpPr>
          <p:grpSpPr>
            <a:xfrm>
              <a:off x="6626688" y="2481058"/>
              <a:ext cx="1143000" cy="1207280"/>
              <a:chOff x="6172200" y="1959753"/>
              <a:chExt cx="1143000" cy="1207280"/>
            </a:xfrm>
          </p:grpSpPr>
          <p:grpSp>
            <p:nvGrpSpPr>
              <p:cNvPr id="78" name="Grouper 32">
                <a:extLst>
                  <a:ext uri="{FF2B5EF4-FFF2-40B4-BE49-F238E27FC236}">
                    <a16:creationId xmlns:a16="http://schemas.microsoft.com/office/drawing/2014/main" id="{CF82066E-5135-44D9-B6B8-3794903EA644}"/>
                  </a:ext>
                </a:extLst>
              </p:cNvPr>
              <p:cNvGrpSpPr/>
              <p:nvPr/>
            </p:nvGrpSpPr>
            <p:grpSpPr>
              <a:xfrm>
                <a:off x="6172200" y="2194848"/>
                <a:ext cx="1143000" cy="972185"/>
                <a:chOff x="0" y="0"/>
                <a:chExt cx="1143000" cy="972185"/>
              </a:xfrm>
            </p:grpSpPr>
            <p:grpSp>
              <p:nvGrpSpPr>
                <p:cNvPr id="90" name="Grouper 39">
                  <a:extLst>
                    <a:ext uri="{FF2B5EF4-FFF2-40B4-BE49-F238E27FC236}">
                      <a16:creationId xmlns:a16="http://schemas.microsoft.com/office/drawing/2014/main" id="{03221D68-46F1-44CF-B590-301AB5F7845C}"/>
                    </a:ext>
                  </a:extLst>
                </p:cNvPr>
                <p:cNvGrpSpPr/>
                <p:nvPr/>
              </p:nvGrpSpPr>
              <p:grpSpPr>
                <a:xfrm>
                  <a:off x="0" y="226695"/>
                  <a:ext cx="1143000" cy="745490"/>
                  <a:chOff x="0" y="0"/>
                  <a:chExt cx="1143000" cy="745490"/>
                </a:xfrm>
              </p:grpSpPr>
              <p:sp>
                <p:nvSpPr>
                  <p:cNvPr id="92" name="Rectangle 91">
                    <a:extLst>
                      <a:ext uri="{FF2B5EF4-FFF2-40B4-BE49-F238E27FC236}">
                        <a16:creationId xmlns:a16="http://schemas.microsoft.com/office/drawing/2014/main" id="{3C65DCE4-D415-4CA4-A7E2-6351130FB6C4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1143000" cy="745490"/>
                  </a:xfrm>
                  <a:prstGeom prst="rect">
                    <a:avLst/>
                  </a:prstGeom>
                  <a:solidFill>
                    <a:srgbClr val="BFBFBF"/>
                  </a:solidFill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  <p:sp>
                <p:nvSpPr>
                  <p:cNvPr id="93" name="Ellipse 92">
                    <a:extLst>
                      <a:ext uri="{FF2B5EF4-FFF2-40B4-BE49-F238E27FC236}">
                        <a16:creationId xmlns:a16="http://schemas.microsoft.com/office/drawing/2014/main" id="{68DFAA51-5176-4D5F-93A0-8201A885582B}"/>
                      </a:ext>
                    </a:extLst>
                  </p:cNvPr>
                  <p:cNvSpPr/>
                  <p:nvPr/>
                </p:nvSpPr>
                <p:spPr>
                  <a:xfrm>
                    <a:off x="114300" y="496570"/>
                    <a:ext cx="114300" cy="13525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  <a:effectLst>
                    <a:outerShdw blurRad="50800" dist="38100" dir="8100000" algn="tr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68580" tIns="34290" rIns="68580" bIns="3429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fr-FR" sz="1350"/>
                  </a:p>
                </p:txBody>
              </p:sp>
            </p:grpSp>
            <p:sp>
              <p:nvSpPr>
                <p:cNvPr id="91" name="Corde 90">
                  <a:extLst>
                    <a:ext uri="{FF2B5EF4-FFF2-40B4-BE49-F238E27FC236}">
                      <a16:creationId xmlns:a16="http://schemas.microsoft.com/office/drawing/2014/main" id="{DD32C919-83E1-41A4-8061-8AED6B0DB31E}"/>
                    </a:ext>
                  </a:extLst>
                </p:cNvPr>
                <p:cNvSpPr/>
                <p:nvPr/>
              </p:nvSpPr>
              <p:spPr>
                <a:xfrm rot="17567007">
                  <a:off x="227330" y="4445"/>
                  <a:ext cx="706120" cy="697230"/>
                </a:xfrm>
                <a:prstGeom prst="chord">
                  <a:avLst>
                    <a:gd name="adj1" fmla="val 2700000"/>
                    <a:gd name="adj2" fmla="val 16236166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  <p:grpSp>
            <p:nvGrpSpPr>
              <p:cNvPr id="79" name="Grouper 33">
                <a:extLst>
                  <a:ext uri="{FF2B5EF4-FFF2-40B4-BE49-F238E27FC236}">
                    <a16:creationId xmlns:a16="http://schemas.microsoft.com/office/drawing/2014/main" id="{B399C180-EF8D-420B-8397-708923ECDE8D}"/>
                  </a:ext>
                </a:extLst>
              </p:cNvPr>
              <p:cNvGrpSpPr/>
              <p:nvPr/>
            </p:nvGrpSpPr>
            <p:grpSpPr>
              <a:xfrm flipH="1">
                <a:off x="6404610" y="2018000"/>
                <a:ext cx="693420" cy="883285"/>
                <a:chOff x="0" y="0"/>
                <a:chExt cx="693420" cy="883285"/>
              </a:xfrm>
            </p:grpSpPr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BEE22EC9-574C-4608-B5F2-98D7FCE3F10B}"/>
                    </a:ext>
                  </a:extLst>
                </p:cNvPr>
                <p:cNvSpPr/>
                <p:nvPr/>
              </p:nvSpPr>
              <p:spPr>
                <a:xfrm rot="19775393">
                  <a:off x="28575" y="148590"/>
                  <a:ext cx="152400" cy="254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884A9BE0-8306-4585-B298-32E9862A335F}"/>
                    </a:ext>
                  </a:extLst>
                </p:cNvPr>
                <p:cNvSpPr/>
                <p:nvPr/>
              </p:nvSpPr>
              <p:spPr>
                <a:xfrm>
                  <a:off x="272415" y="12700"/>
                  <a:ext cx="152400" cy="254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87" name="Ellipse 86">
                  <a:extLst>
                    <a:ext uri="{FF2B5EF4-FFF2-40B4-BE49-F238E27FC236}">
                      <a16:creationId xmlns:a16="http://schemas.microsoft.com/office/drawing/2014/main" id="{1CB3D6B4-BC58-47DC-99E8-C25BB52EE451}"/>
                    </a:ext>
                  </a:extLst>
                </p:cNvPr>
                <p:cNvSpPr/>
                <p:nvPr/>
              </p:nvSpPr>
              <p:spPr>
                <a:xfrm>
                  <a:off x="0" y="189865"/>
                  <a:ext cx="693420" cy="69342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959B705D-22C1-4190-945B-459262E74C0C}"/>
                    </a:ext>
                  </a:extLst>
                </p:cNvPr>
                <p:cNvSpPr/>
                <p:nvPr/>
              </p:nvSpPr>
              <p:spPr>
                <a:xfrm rot="19775393">
                  <a:off x="38735" y="136525"/>
                  <a:ext cx="134620" cy="2870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958FCEE4-5553-4897-BB4B-296D16993C81}"/>
                    </a:ext>
                  </a:extLst>
                </p:cNvPr>
                <p:cNvSpPr/>
                <p:nvPr/>
              </p:nvSpPr>
              <p:spPr>
                <a:xfrm>
                  <a:off x="280035" y="0"/>
                  <a:ext cx="134620" cy="2870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  <p:grpSp>
            <p:nvGrpSpPr>
              <p:cNvPr id="80" name="Grouper 111">
                <a:extLst>
                  <a:ext uri="{FF2B5EF4-FFF2-40B4-BE49-F238E27FC236}">
                    <a16:creationId xmlns:a16="http://schemas.microsoft.com/office/drawing/2014/main" id="{B630EAA2-D8D8-4925-84CC-575C0869D679}"/>
                  </a:ext>
                </a:extLst>
              </p:cNvPr>
              <p:cNvGrpSpPr/>
              <p:nvPr/>
            </p:nvGrpSpPr>
            <p:grpSpPr>
              <a:xfrm>
                <a:off x="6637115" y="1959753"/>
                <a:ext cx="219710" cy="161925"/>
                <a:chOff x="0" y="0"/>
                <a:chExt cx="219710" cy="161925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8AA4D350-F9D4-4778-8E09-3D208EF74485}"/>
                    </a:ext>
                  </a:extLst>
                </p:cNvPr>
                <p:cNvSpPr/>
                <p:nvPr/>
              </p:nvSpPr>
              <p:spPr>
                <a:xfrm>
                  <a:off x="45720" y="45720"/>
                  <a:ext cx="134620" cy="116205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F9BC7FC6-3E6D-4421-8990-50326411A5F2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219710" cy="45085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68580" tIns="34290" rIns="68580" bIns="3429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fr-FR" sz="1350"/>
                </a:p>
              </p:txBody>
            </p:sp>
          </p:grpSp>
          <p:sp>
            <p:nvSpPr>
              <p:cNvPr id="81" name="Corde 80">
                <a:extLst>
                  <a:ext uri="{FF2B5EF4-FFF2-40B4-BE49-F238E27FC236}">
                    <a16:creationId xmlns:a16="http://schemas.microsoft.com/office/drawing/2014/main" id="{F1D05EC8-D7B9-4F28-93FD-ACF6C19F0AFE}"/>
                  </a:ext>
                </a:extLst>
              </p:cNvPr>
              <p:cNvSpPr/>
              <p:nvPr/>
            </p:nvSpPr>
            <p:spPr>
              <a:xfrm rot="17560116">
                <a:off x="6404002" y="2214116"/>
                <a:ext cx="693420" cy="693420"/>
              </a:xfrm>
              <a:prstGeom prst="chord">
                <a:avLst>
                  <a:gd name="adj1" fmla="val 4447445"/>
                  <a:gd name="adj2" fmla="val 14321630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  <p:sp>
            <p:nvSpPr>
              <p:cNvPr id="82" name="Ellipse 81">
                <a:extLst>
                  <a:ext uri="{FF2B5EF4-FFF2-40B4-BE49-F238E27FC236}">
                    <a16:creationId xmlns:a16="http://schemas.microsoft.com/office/drawing/2014/main" id="{A6AAEB60-5B95-4545-B567-24231248DB3B}"/>
                  </a:ext>
                </a:extLst>
              </p:cNvPr>
              <p:cNvSpPr/>
              <p:nvPr/>
            </p:nvSpPr>
            <p:spPr>
              <a:xfrm>
                <a:off x="6674656" y="2824866"/>
                <a:ext cx="146050" cy="7556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</p:grpSp>
        <p:grpSp>
          <p:nvGrpSpPr>
            <p:cNvPr id="94" name="Grouper 147">
              <a:extLst>
                <a:ext uri="{FF2B5EF4-FFF2-40B4-BE49-F238E27FC236}">
                  <a16:creationId xmlns:a16="http://schemas.microsoft.com/office/drawing/2014/main" id="{29B5DB32-B09A-44AF-8972-785A373FC19F}"/>
                </a:ext>
              </a:extLst>
            </p:cNvPr>
            <p:cNvGrpSpPr/>
            <p:nvPr/>
          </p:nvGrpSpPr>
          <p:grpSpPr>
            <a:xfrm>
              <a:off x="3814947" y="5015219"/>
              <a:ext cx="645795" cy="633730"/>
              <a:chOff x="0" y="0"/>
              <a:chExt cx="645795" cy="633730"/>
            </a:xfrm>
          </p:grpSpPr>
          <p:sp>
            <p:nvSpPr>
              <p:cNvPr id="95" name="Triangle isocèle 94">
                <a:extLst>
                  <a:ext uri="{FF2B5EF4-FFF2-40B4-BE49-F238E27FC236}">
                    <a16:creationId xmlns:a16="http://schemas.microsoft.com/office/drawing/2014/main" id="{07AF198B-652C-4FF0-BFBD-E266863E5BD6}"/>
                  </a:ext>
                </a:extLst>
              </p:cNvPr>
              <p:cNvSpPr/>
              <p:nvPr/>
            </p:nvSpPr>
            <p:spPr>
              <a:xfrm>
                <a:off x="92075" y="223520"/>
                <a:ext cx="457200" cy="114300"/>
              </a:xfrm>
              <a:prstGeom prst="triangle">
                <a:avLst>
                  <a:gd name="adj" fmla="val 51852"/>
                </a:avLst>
              </a:prstGeom>
              <a:solidFill>
                <a:srgbClr val="FFFF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  <p:sp>
            <p:nvSpPr>
              <p:cNvPr id="96" name="Bande diagonale 95">
                <a:extLst>
                  <a:ext uri="{FF2B5EF4-FFF2-40B4-BE49-F238E27FC236}">
                    <a16:creationId xmlns:a16="http://schemas.microsoft.com/office/drawing/2014/main" id="{A7CB6C85-C8F5-474F-A9F3-3B3902A68283}"/>
                  </a:ext>
                </a:extLst>
              </p:cNvPr>
              <p:cNvSpPr/>
              <p:nvPr/>
            </p:nvSpPr>
            <p:spPr>
              <a:xfrm rot="13516846">
                <a:off x="6033" y="-6033"/>
                <a:ext cx="633730" cy="645795"/>
              </a:xfrm>
              <a:prstGeom prst="diagStripe">
                <a:avLst>
                  <a:gd name="adj" fmla="val 82443"/>
                </a:avLst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68580" tIns="34290" rIns="68580" bIns="3429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 sz="1350"/>
              </a:p>
            </p:txBody>
          </p:sp>
        </p:grpSp>
        <p:sp>
          <p:nvSpPr>
            <p:cNvPr id="97" name="Flèche vers la droite 153">
              <a:extLst>
                <a:ext uri="{FF2B5EF4-FFF2-40B4-BE49-F238E27FC236}">
                  <a16:creationId xmlns:a16="http://schemas.microsoft.com/office/drawing/2014/main" id="{03E78784-5AB1-4B11-9F6C-7798E4BBA615}"/>
                </a:ext>
              </a:extLst>
            </p:cNvPr>
            <p:cNvSpPr/>
            <p:nvPr/>
          </p:nvSpPr>
          <p:spPr>
            <a:xfrm>
              <a:off x="2303145" y="3268473"/>
              <a:ext cx="1143000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sz="1350"/>
            </a:p>
          </p:txBody>
        </p:sp>
        <p:sp>
          <p:nvSpPr>
            <p:cNvPr id="98" name="Flèche vers la droite 157">
              <a:extLst>
                <a:ext uri="{FF2B5EF4-FFF2-40B4-BE49-F238E27FC236}">
                  <a16:creationId xmlns:a16="http://schemas.microsoft.com/office/drawing/2014/main" id="{2300D0AD-C498-4882-BAAF-4B50ADFA1FE3}"/>
                </a:ext>
              </a:extLst>
            </p:cNvPr>
            <p:cNvSpPr/>
            <p:nvPr/>
          </p:nvSpPr>
          <p:spPr>
            <a:xfrm>
              <a:off x="4998085" y="3268473"/>
              <a:ext cx="1143000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sz="1350"/>
            </a:p>
          </p:txBody>
        </p:sp>
        <p:sp>
          <p:nvSpPr>
            <p:cNvPr id="99" name="Flèche vers la droite 158">
              <a:extLst>
                <a:ext uri="{FF2B5EF4-FFF2-40B4-BE49-F238E27FC236}">
                  <a16:creationId xmlns:a16="http://schemas.microsoft.com/office/drawing/2014/main" id="{36B7A85E-06F3-4425-90F3-4A7792F973F8}"/>
                </a:ext>
              </a:extLst>
            </p:cNvPr>
            <p:cNvSpPr/>
            <p:nvPr/>
          </p:nvSpPr>
          <p:spPr>
            <a:xfrm rot="5400000">
              <a:off x="6874144" y="4169069"/>
              <a:ext cx="768972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sz="1350"/>
            </a:p>
          </p:txBody>
        </p:sp>
        <p:sp>
          <p:nvSpPr>
            <p:cNvPr id="100" name="Flèche vers la droite 159">
              <a:extLst>
                <a:ext uri="{FF2B5EF4-FFF2-40B4-BE49-F238E27FC236}">
                  <a16:creationId xmlns:a16="http://schemas.microsoft.com/office/drawing/2014/main" id="{A0CFEC88-DF11-4263-9410-E8BC6A4999BA}"/>
                </a:ext>
              </a:extLst>
            </p:cNvPr>
            <p:cNvSpPr/>
            <p:nvPr/>
          </p:nvSpPr>
          <p:spPr>
            <a:xfrm rot="10800000">
              <a:off x="4937486" y="5312587"/>
              <a:ext cx="1143000" cy="114300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sz="1350"/>
            </a:p>
          </p:txBody>
        </p:sp>
        <p:sp>
          <p:nvSpPr>
            <p:cNvPr id="101" name="ZoneTexte 100">
              <a:extLst>
                <a:ext uri="{FF2B5EF4-FFF2-40B4-BE49-F238E27FC236}">
                  <a16:creationId xmlns:a16="http://schemas.microsoft.com/office/drawing/2014/main" id="{4107AFCE-80A1-449D-99BE-89F221F51F40}"/>
                </a:ext>
              </a:extLst>
            </p:cNvPr>
            <p:cNvSpPr txBox="1"/>
            <p:nvPr/>
          </p:nvSpPr>
          <p:spPr>
            <a:xfrm>
              <a:off x="436665" y="1720631"/>
              <a:ext cx="2634483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350" dirty="0"/>
                <a:t>0,5g de </a:t>
              </a:r>
              <a:r>
                <a:rPr lang="fr-FR" sz="1350" b="1" u="sng" dirty="0"/>
                <a:t>FeCl</a:t>
              </a:r>
              <a:r>
                <a:rPr lang="fr-FR" sz="1350" b="1" u="sng" baseline="-25000" dirty="0"/>
                <a:t>3</a:t>
              </a:r>
              <a:r>
                <a:rPr lang="fr-FR" sz="1350" baseline="-25000" dirty="0"/>
                <a:t> </a:t>
              </a:r>
              <a:r>
                <a:rPr lang="fr-FR" sz="135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(1,85 </a:t>
              </a:r>
              <a:r>
                <a:rPr lang="fr-FR" sz="1350" i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mmol</a:t>
              </a:r>
              <a:r>
                <a:rPr lang="fr-FR" sz="1350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)</a:t>
              </a:r>
            </a:p>
            <a:p>
              <a:pPr algn="ctr"/>
              <a:r>
                <a:rPr lang="fr-FR" sz="1350" dirty="0"/>
                <a:t>+ 50mL d’eau distillée</a:t>
              </a:r>
            </a:p>
          </p:txBody>
        </p:sp>
        <p:sp>
          <p:nvSpPr>
            <p:cNvPr id="102" name="ZoneTexte 101">
              <a:extLst>
                <a:ext uri="{FF2B5EF4-FFF2-40B4-BE49-F238E27FC236}">
                  <a16:creationId xmlns:a16="http://schemas.microsoft.com/office/drawing/2014/main" id="{E5B1EBCA-DB4E-4238-BEEC-6F380D59A9F3}"/>
                </a:ext>
              </a:extLst>
            </p:cNvPr>
            <p:cNvSpPr txBox="1"/>
            <p:nvPr/>
          </p:nvSpPr>
          <p:spPr>
            <a:xfrm>
              <a:off x="3209292" y="1745414"/>
              <a:ext cx="1733895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350" dirty="0"/>
                <a:t>0,5g NaCH</a:t>
              </a:r>
              <a:r>
                <a:rPr lang="fr-FR" sz="1350" baseline="-25000" dirty="0"/>
                <a:t>3</a:t>
              </a:r>
              <a:r>
                <a:rPr lang="fr-FR" sz="1350" dirty="0"/>
                <a:t>COO</a:t>
              </a:r>
              <a:br>
                <a:rPr lang="fr-FR" sz="1350" dirty="0"/>
              </a:br>
              <a:r>
                <a:rPr lang="fr-FR" sz="1350" dirty="0"/>
                <a:t>concentré</a:t>
              </a:r>
              <a:endParaRPr lang="fr-FR" sz="1350" baseline="-25000" dirty="0"/>
            </a:p>
          </p:txBody>
        </p:sp>
        <p:sp>
          <p:nvSpPr>
            <p:cNvPr id="103" name="ZoneTexte 102">
              <a:extLst>
                <a:ext uri="{FF2B5EF4-FFF2-40B4-BE49-F238E27FC236}">
                  <a16:creationId xmlns:a16="http://schemas.microsoft.com/office/drawing/2014/main" id="{20BA60F8-4CB1-4238-8FD2-3C8B7A417BF2}"/>
                </a:ext>
              </a:extLst>
            </p:cNvPr>
            <p:cNvSpPr txBox="1"/>
            <p:nvPr/>
          </p:nvSpPr>
          <p:spPr>
            <a:xfrm>
              <a:off x="6245143" y="1808858"/>
              <a:ext cx="2372617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fr-FR" sz="1350" dirty="0"/>
                <a:t>1,0mL </a:t>
              </a:r>
              <a:r>
                <a:rPr lang="fr-FR" sz="1350" b="1" u="sng" dirty="0"/>
                <a:t>d’acétylacétone</a:t>
              </a:r>
              <a:br>
                <a:rPr lang="fr-FR" sz="1350" dirty="0"/>
              </a:br>
              <a:r>
                <a:rPr lang="fr-FR" sz="1350" i="1" dirty="0">
                  <a:solidFill>
                    <a:srgbClr val="7F7F7F"/>
                  </a:solidFill>
                </a:rPr>
                <a:t>(9,79 </a:t>
              </a:r>
              <a:r>
                <a:rPr lang="fr-FR" sz="1350" i="1" dirty="0" err="1">
                  <a:solidFill>
                    <a:srgbClr val="7F7F7F"/>
                  </a:solidFill>
                </a:rPr>
                <a:t>mmol</a:t>
              </a:r>
              <a:r>
                <a:rPr lang="fr-FR" sz="1350" i="1" dirty="0">
                  <a:solidFill>
                    <a:srgbClr val="7F7F7F"/>
                  </a:solidFill>
                </a:rPr>
                <a:t>)</a:t>
              </a:r>
            </a:p>
          </p:txBody>
        </p:sp>
        <p:sp>
          <p:nvSpPr>
            <p:cNvPr id="104" name="ZoneTexte 103">
              <a:extLst>
                <a:ext uri="{FF2B5EF4-FFF2-40B4-BE49-F238E27FC236}">
                  <a16:creationId xmlns:a16="http://schemas.microsoft.com/office/drawing/2014/main" id="{287A3C65-A44F-4143-B5D5-50F9AC7CE887}"/>
                </a:ext>
              </a:extLst>
            </p:cNvPr>
            <p:cNvSpPr txBox="1"/>
            <p:nvPr/>
          </p:nvSpPr>
          <p:spPr>
            <a:xfrm>
              <a:off x="7741042" y="2987193"/>
              <a:ext cx="1098336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350" dirty="0"/>
                <a:t>Agitation</a:t>
              </a:r>
            </a:p>
            <a:p>
              <a:pPr algn="ctr"/>
              <a:r>
                <a:rPr lang="fr-FR" sz="1350" dirty="0"/>
                <a:t>10mn</a:t>
              </a:r>
            </a:p>
          </p:txBody>
        </p:sp>
        <p:sp>
          <p:nvSpPr>
            <p:cNvPr id="105" name="ZoneTexte 104">
              <a:extLst>
                <a:ext uri="{FF2B5EF4-FFF2-40B4-BE49-F238E27FC236}">
                  <a16:creationId xmlns:a16="http://schemas.microsoft.com/office/drawing/2014/main" id="{DF973DB9-3274-408F-BB8C-A5D595C5BF44}"/>
                </a:ext>
              </a:extLst>
            </p:cNvPr>
            <p:cNvSpPr txBox="1"/>
            <p:nvPr/>
          </p:nvSpPr>
          <p:spPr>
            <a:xfrm>
              <a:off x="7255581" y="5197201"/>
              <a:ext cx="1071063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350" dirty="0"/>
                <a:t>Essorage</a:t>
              </a:r>
            </a:p>
            <a:p>
              <a:pPr algn="ctr"/>
              <a:r>
                <a:rPr lang="fr-FR" sz="1350" dirty="0"/>
                <a:t>Büchner</a:t>
              </a:r>
            </a:p>
          </p:txBody>
        </p:sp>
        <p:sp>
          <p:nvSpPr>
            <p:cNvPr id="106" name="ZoneTexte 105">
              <a:extLst>
                <a:ext uri="{FF2B5EF4-FFF2-40B4-BE49-F238E27FC236}">
                  <a16:creationId xmlns:a16="http://schemas.microsoft.com/office/drawing/2014/main" id="{1F4E1E77-0885-4995-A044-7F3F86C32B3F}"/>
                </a:ext>
              </a:extLst>
            </p:cNvPr>
            <p:cNvSpPr txBox="1"/>
            <p:nvPr/>
          </p:nvSpPr>
          <p:spPr>
            <a:xfrm>
              <a:off x="3228624" y="5474200"/>
              <a:ext cx="1861707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350" dirty="0"/>
                <a:t>Séchage à l’étuve</a:t>
              </a:r>
            </a:p>
          </p:txBody>
        </p:sp>
        <p:sp>
          <p:nvSpPr>
            <p:cNvPr id="107" name="Flèche vers la droite 167">
              <a:extLst>
                <a:ext uri="{FF2B5EF4-FFF2-40B4-BE49-F238E27FC236}">
                  <a16:creationId xmlns:a16="http://schemas.microsoft.com/office/drawing/2014/main" id="{AE259D81-DF0F-4CF0-A364-C644351815AC}"/>
                </a:ext>
              </a:extLst>
            </p:cNvPr>
            <p:cNvSpPr/>
            <p:nvPr/>
          </p:nvSpPr>
          <p:spPr>
            <a:xfrm rot="10800000">
              <a:off x="2588181" y="5332084"/>
              <a:ext cx="665842" cy="94804"/>
            </a:xfrm>
            <a:prstGeom prst="rightArrow">
              <a:avLst>
                <a:gd name="adj1" fmla="val 16667"/>
                <a:gd name="adj2" fmla="val 58333"/>
              </a:avLst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 sz="1350"/>
            </a:p>
          </p:txBody>
        </p:sp>
        <p:sp>
          <p:nvSpPr>
            <p:cNvPr id="108" name="ZoneTexte 107">
              <a:extLst>
                <a:ext uri="{FF2B5EF4-FFF2-40B4-BE49-F238E27FC236}">
                  <a16:creationId xmlns:a16="http://schemas.microsoft.com/office/drawing/2014/main" id="{3D4B6405-3DFE-4561-8781-58B0B6D57241}"/>
                </a:ext>
              </a:extLst>
            </p:cNvPr>
            <p:cNvSpPr txBox="1"/>
            <p:nvPr/>
          </p:nvSpPr>
          <p:spPr>
            <a:xfrm>
              <a:off x="775032" y="5067210"/>
              <a:ext cx="1797781" cy="6771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fr-FR" sz="1350" dirty="0"/>
                <a:t>Caractérisation puis rendement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5527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B4986D2-7C4D-46BD-BE21-639CD4D0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7AFEE4-4C3C-4D7F-ACF3-52DE8213F040}" type="slidenum">
              <a:rPr lang="fr-FR" smtClean="0"/>
              <a:t>9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E276468B-E00B-4EF0-B99C-3B4658B4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Calcule du rendement</a:t>
            </a: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3EACE2F7-1015-4475-A158-6ECBD5833B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250195"/>
              </p:ext>
            </p:extLst>
          </p:nvPr>
        </p:nvGraphicFramePr>
        <p:xfrm>
          <a:off x="69011" y="1136027"/>
          <a:ext cx="9005977" cy="14365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99262">
                  <a:extLst>
                    <a:ext uri="{9D8B030D-6E8A-4147-A177-3AD203B41FA5}">
                      <a16:colId xmlns:a16="http://schemas.microsoft.com/office/drawing/2014/main" val="1925840133"/>
                    </a:ext>
                  </a:extLst>
                </a:gridCol>
                <a:gridCol w="1526353">
                  <a:extLst>
                    <a:ext uri="{9D8B030D-6E8A-4147-A177-3AD203B41FA5}">
                      <a16:colId xmlns:a16="http://schemas.microsoft.com/office/drawing/2014/main" val="2917629015"/>
                    </a:ext>
                  </a:extLst>
                </a:gridCol>
                <a:gridCol w="1587260">
                  <a:extLst>
                    <a:ext uri="{9D8B030D-6E8A-4147-A177-3AD203B41FA5}">
                      <a16:colId xmlns:a16="http://schemas.microsoft.com/office/drawing/2014/main" val="344308157"/>
                    </a:ext>
                  </a:extLst>
                </a:gridCol>
                <a:gridCol w="1813998">
                  <a:extLst>
                    <a:ext uri="{9D8B030D-6E8A-4147-A177-3AD203B41FA5}">
                      <a16:colId xmlns:a16="http://schemas.microsoft.com/office/drawing/2014/main" val="2575479515"/>
                    </a:ext>
                  </a:extLst>
                </a:gridCol>
                <a:gridCol w="1843602">
                  <a:extLst>
                    <a:ext uri="{9D8B030D-6E8A-4147-A177-3AD203B41FA5}">
                      <a16:colId xmlns:a16="http://schemas.microsoft.com/office/drawing/2014/main" val="3852129841"/>
                    </a:ext>
                  </a:extLst>
                </a:gridCol>
                <a:gridCol w="1535502">
                  <a:extLst>
                    <a:ext uri="{9D8B030D-6E8A-4147-A177-3AD203B41FA5}">
                      <a16:colId xmlns:a16="http://schemas.microsoft.com/office/drawing/2014/main" val="1468673370"/>
                    </a:ext>
                  </a:extLst>
                </a:gridCol>
              </a:tblGrid>
              <a:tr h="478839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 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Fe(Cl)</a:t>
                      </a:r>
                      <a:r>
                        <a:rPr lang="fr-FR" sz="2400" baseline="-25000" dirty="0">
                          <a:effectLst/>
                          <a:latin typeface="+mj-lt"/>
                        </a:rPr>
                        <a:t>3</a:t>
                      </a:r>
                      <a:r>
                        <a:rPr lang="fr-FR" sz="2400" dirty="0">
                          <a:effectLst/>
                          <a:latin typeface="+mj-lt"/>
                        </a:rPr>
                        <a:t>(s) )  +  3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C</a:t>
                      </a:r>
                      <a:r>
                        <a:rPr lang="fr-FR" sz="2000" baseline="-25000" dirty="0">
                          <a:effectLst/>
                          <a:latin typeface="+mj-lt"/>
                        </a:rPr>
                        <a:t>5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H</a:t>
                      </a:r>
                      <a:r>
                        <a:rPr lang="fr-FR" sz="2000" baseline="-25000" dirty="0">
                          <a:effectLst/>
                          <a:latin typeface="+mj-lt"/>
                        </a:rPr>
                        <a:t>8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O</a:t>
                      </a:r>
                      <a:r>
                        <a:rPr lang="fr-FR" sz="2000" baseline="-25000" dirty="0">
                          <a:effectLst/>
                          <a:latin typeface="+mj-lt"/>
                        </a:rPr>
                        <a:t>2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(l)    =     Fe(C</a:t>
                      </a:r>
                      <a:r>
                        <a:rPr lang="fr-FR" sz="2000" baseline="-25000" dirty="0">
                          <a:effectLst/>
                          <a:latin typeface="+mj-lt"/>
                        </a:rPr>
                        <a:t>5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H</a:t>
                      </a:r>
                      <a:r>
                        <a:rPr lang="fr-FR" sz="2000" baseline="-25000" dirty="0">
                          <a:effectLst/>
                          <a:latin typeface="+mj-lt"/>
                        </a:rPr>
                        <a:t>7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O</a:t>
                      </a:r>
                      <a:r>
                        <a:rPr lang="fr-FR" sz="2000" baseline="-25000" dirty="0">
                          <a:effectLst/>
                          <a:latin typeface="+mj-lt"/>
                        </a:rPr>
                        <a:t>2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)</a:t>
                      </a:r>
                      <a:r>
                        <a:rPr lang="fr-FR" sz="2000" baseline="-25000" dirty="0">
                          <a:effectLst/>
                          <a:latin typeface="+mj-lt"/>
                        </a:rPr>
                        <a:t>3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(s)    +      3 Cl</a:t>
                      </a:r>
                      <a:r>
                        <a:rPr lang="fr-FR" sz="2000" baseline="30000" dirty="0">
                          <a:effectLst/>
                          <a:latin typeface="+mj-lt"/>
                        </a:rPr>
                        <a:t>-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 (</a:t>
                      </a:r>
                      <a:r>
                        <a:rPr lang="fr-FR" sz="2000" dirty="0" err="1">
                          <a:effectLst/>
                          <a:latin typeface="+mj-lt"/>
                        </a:rPr>
                        <a:t>aq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)       +     3H</a:t>
                      </a:r>
                      <a:r>
                        <a:rPr lang="fr-FR" sz="2000" baseline="30000" dirty="0">
                          <a:effectLst/>
                          <a:latin typeface="+mj-lt"/>
                        </a:rPr>
                        <a:t>+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(</a:t>
                      </a:r>
                      <a:r>
                        <a:rPr lang="fr-FR" sz="2000" dirty="0" err="1">
                          <a:effectLst/>
                          <a:latin typeface="+mj-lt"/>
                        </a:rPr>
                        <a:t>aq</a:t>
                      </a:r>
                      <a:r>
                        <a:rPr lang="fr-FR" sz="2000" dirty="0">
                          <a:effectLst/>
                          <a:latin typeface="+mj-lt"/>
                        </a:rPr>
                        <a:t>)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977997"/>
                  </a:ext>
                </a:extLst>
              </a:tr>
              <a:tr h="47883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t=0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>
                          <a:effectLst/>
                          <a:latin typeface="+mj-lt"/>
                        </a:rPr>
                        <a:t>n</a:t>
                      </a:r>
                      <a:r>
                        <a:rPr lang="fr-FR" sz="2400" baseline="-25000">
                          <a:effectLst/>
                          <a:latin typeface="+mj-lt"/>
                        </a:rPr>
                        <a:t>0</a:t>
                      </a:r>
                      <a:endParaRPr lang="fr-FR" sz="20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n</a:t>
                      </a:r>
                      <a:r>
                        <a:rPr lang="fr-FR" sz="2400" baseline="-25000" dirty="0">
                          <a:effectLst/>
                          <a:latin typeface="+mj-lt"/>
                        </a:rPr>
                        <a:t>1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0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>
                          <a:effectLst/>
                          <a:latin typeface="+mj-lt"/>
                        </a:rPr>
                        <a:t>0</a:t>
                      </a:r>
                      <a:endParaRPr lang="fr-FR" sz="20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0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8383912"/>
                  </a:ext>
                </a:extLst>
              </a:tr>
              <a:tr h="47883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t=</a:t>
                      </a:r>
                      <a:r>
                        <a:rPr lang="fr-FR" sz="2400" dirty="0" err="1">
                          <a:effectLst/>
                          <a:latin typeface="+mj-lt"/>
                        </a:rPr>
                        <a:t>t</a:t>
                      </a:r>
                      <a:r>
                        <a:rPr lang="fr-FR" sz="2400" baseline="-25000" dirty="0" err="1">
                          <a:effectLst/>
                          <a:latin typeface="+mj-lt"/>
                        </a:rPr>
                        <a:t>eq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>
                          <a:effectLst/>
                          <a:latin typeface="+mj-lt"/>
                        </a:rPr>
                        <a:t>n0-ξ</a:t>
                      </a:r>
                      <a:endParaRPr lang="fr-FR" sz="20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>
                          <a:effectLst/>
                          <a:latin typeface="+mj-lt"/>
                        </a:rPr>
                        <a:t>3 ξ</a:t>
                      </a:r>
                      <a:endParaRPr lang="fr-FR" sz="20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n</a:t>
                      </a:r>
                      <a:r>
                        <a:rPr lang="fr-FR" sz="2400" baseline="-25000" dirty="0">
                          <a:effectLst/>
                          <a:latin typeface="+mj-lt"/>
                        </a:rPr>
                        <a:t>3</a:t>
                      </a:r>
                      <a:r>
                        <a:rPr lang="fr-FR" sz="2400" dirty="0">
                          <a:effectLst/>
                          <a:latin typeface="+mj-lt"/>
                        </a:rPr>
                        <a:t>=ξ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3ξ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2400" dirty="0">
                          <a:effectLst/>
                          <a:latin typeface="+mj-lt"/>
                        </a:rPr>
                        <a:t>3ξ</a:t>
                      </a:r>
                      <a:endParaRPr lang="fr-FR" sz="20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602886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A187330-64B4-4472-B2EB-ECBC02209535}"/>
                  </a:ext>
                </a:extLst>
              </p:cNvPr>
              <p:cNvSpPr/>
              <p:nvPr/>
            </p:nvSpPr>
            <p:spPr>
              <a:xfrm>
                <a:off x="3352030" y="3728567"/>
                <a:ext cx="2189836" cy="5609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l-GR" b="1" dirty="0"/>
                  <a:t>ρ</a:t>
                </a:r>
                <a:r>
                  <a:rPr lang="fr-FR" b="1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"/>
                            <m:ctrlPr>
                              <a:rPr lang="fr-FR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fr-FR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e>
                              <m:sup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𝒆𝒙𝒑</m:t>
                                </m:r>
                              </m:sup>
                            </m:sSup>
                            <m:r>
                              <a:rPr lang="fr-FR" b="0" i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fr-FR" b="1" i="0">
                                <a:latin typeface="Cambria Math" panose="02040503050406030204" pitchFamily="18" charset="0"/>
                              </a:rPr>
                              <m:t>𝐅𝐞</m:t>
                            </m:r>
                            <m:r>
                              <a:rPr lang="fr-FR" b="0" i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  <m:t>𝑪</m:t>
                                </m:r>
                              </m:e>
                              <m:sub>
                                <m: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  <m:t>𝑯</m:t>
                                </m:r>
                              </m:e>
                              <m:sub>
                                <m: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  <m:t>𝟕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  <m:t>𝑶</m:t>
                                </m:r>
                              </m:e>
                              <m:sub>
                                <m: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b>
                                <m:r>
                                  <a:rPr lang="fr-FR" b="1" i="1" smtClean="0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sub>
                            </m:sSub>
                          </m:e>
                        </m:d>
                      </m:num>
                      <m:den>
                        <m:d>
                          <m:dPr>
                            <m:begChr m:val=""/>
                            <m:ctrlPr>
                              <a:rPr lang="fr-FR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fr-FR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</m:e>
                              <m:sup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𝒕𝒉</m:t>
                                </m:r>
                                <m:r>
                                  <a:rPr lang="fr-FR" b="0" i="0">
                                    <a:latin typeface="Cambria Math" panose="02040503050406030204" pitchFamily="18" charset="0"/>
                                  </a:rPr>
                                  <m:t>é</m:t>
                                </m:r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𝒐</m:t>
                                </m:r>
                              </m:sup>
                            </m:sSup>
                            <m:r>
                              <a:rPr lang="fr-FR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fr-FR" b="1">
                                <a:latin typeface="Cambria Math" panose="02040503050406030204" pitchFamily="18" charset="0"/>
                              </a:rPr>
                              <m:t>𝐅𝐞</m:t>
                            </m:r>
                            <m:r>
                              <a:rPr lang="fr-FR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fr-FR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𝑪</m:t>
                                </m:r>
                              </m:e>
                              <m:sub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𝟓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fr-FR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𝑯</m:t>
                                </m:r>
                              </m:e>
                              <m:sub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𝟕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fr-FR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𝑶</m:t>
                                </m:r>
                              </m:e>
                              <m:sub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fr-FR" b="1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b>
                                <m:r>
                                  <a:rPr lang="fr-FR" b="1" i="1">
                                    <a:latin typeface="Cambria Math" panose="02040503050406030204" pitchFamily="18" charset="0"/>
                                  </a:rPr>
                                  <m:t>𝟑</m:t>
                                </m:r>
                              </m:sub>
                            </m:sSub>
                          </m:e>
                        </m:d>
                      </m:den>
                    </m:f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FA187330-64B4-4472-B2EB-ECBC022095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2030" y="3728567"/>
                <a:ext cx="2189836" cy="560987"/>
              </a:xfrm>
              <a:prstGeom prst="rect">
                <a:avLst/>
              </a:prstGeom>
              <a:blipFill>
                <a:blip r:embed="rId2"/>
                <a:stretch>
                  <a:fillRect l="-2507" t="-56522" r="-20334" b="-12173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42B78451-D666-471A-95B2-BF8BC301D90C}"/>
                  </a:ext>
                </a:extLst>
              </p:cNvPr>
              <p:cNvSpPr txBox="1"/>
              <p:nvPr/>
            </p:nvSpPr>
            <p:spPr>
              <a:xfrm>
                <a:off x="356544" y="2717649"/>
                <a:ext cx="7740384" cy="10552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 sz="2000" dirty="0">
                    <a:latin typeface="+mj-lt"/>
                  </a:rPr>
                  <a:t>Réactif limitant : Fe(Cl)</a:t>
                </a:r>
                <a:r>
                  <a:rPr lang="fr-FR" sz="2000" baseline="-25000" dirty="0">
                    <a:latin typeface="+mj-lt"/>
                  </a:rPr>
                  <a:t>3</a:t>
                </a:r>
                <a:r>
                  <a:rPr lang="fr-FR" sz="2000" dirty="0">
                    <a:latin typeface="+mj-lt"/>
                  </a:rPr>
                  <a:t>(s)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fr-FR" sz="2000" dirty="0">
                    <a:latin typeface="+mj-lt"/>
                  </a:rPr>
                  <a:t>Avancement maximal : </a:t>
                </a:r>
                <a14:m>
                  <m:oMath xmlns:m="http://schemas.openxmlformats.org/officeDocument/2006/math">
                    <m:d>
                      <m:dPr>
                        <m:begChr m:val=""/>
                        <m:ctrlPr>
                          <a:rPr lang="fr-FR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fr-FR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fr-FR" sz="2000" b="0" i="0">
                                <a:latin typeface="Cambria Math" panose="02040503050406030204" pitchFamily="18" charset="0"/>
                              </a:rPr>
                              <m:t>n</m:t>
                            </m:r>
                          </m:e>
                          <m:sup>
                            <m:r>
                              <m:rPr>
                                <m:sty m:val="p"/>
                              </m:rPr>
                              <a:rPr lang="fr-FR" sz="2000" b="0" i="0">
                                <a:latin typeface="Cambria Math" panose="02040503050406030204" pitchFamily="18" charset="0"/>
                              </a:rPr>
                              <m:t>th</m:t>
                            </m:r>
                            <m:r>
                              <a:rPr lang="fr-FR" sz="2000" b="0" i="0">
                                <a:latin typeface="Cambria Math" panose="02040503050406030204" pitchFamily="18" charset="0"/>
                              </a:rPr>
                              <m:t>é</m:t>
                            </m:r>
                            <m:r>
                              <m:rPr>
                                <m:sty m:val="p"/>
                              </m:rPr>
                              <a:rPr lang="fr-FR" sz="2000" b="0" i="0">
                                <a:latin typeface="Cambria Math" panose="02040503050406030204" pitchFamily="18" charset="0"/>
                              </a:rPr>
                              <m:t>o</m:t>
                            </m:r>
                          </m:sup>
                        </m:sSup>
                        <m:r>
                          <a:rPr lang="fr-FR" sz="2000" b="0" i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fr-FR" sz="2000" b="0" i="0">
                            <a:latin typeface="Cambria Math" panose="02040503050406030204" pitchFamily="18" charset="0"/>
                          </a:rPr>
                          <m:t>Fe</m:t>
                        </m:r>
                        <m:r>
                          <a:rPr lang="fr-FR" sz="2000" b="0" i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fr-FR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sz="2000" b="0" i="0">
                                <a:latin typeface="Cambria Math" panose="02040503050406030204" pitchFamily="18" charset="0"/>
                              </a:rPr>
                              <m:t>C</m:t>
                            </m:r>
                          </m:e>
                          <m:sub>
                            <m:r>
                              <a:rPr lang="fr-FR" sz="2000" b="0" i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  <m:sSub>
                          <m:sSubPr>
                            <m:ctrlPr>
                              <a:rPr lang="fr-FR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sz="2000" b="0" i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fr-FR" sz="2000" b="0" i="0">
                                <a:latin typeface="Cambria Math" panose="02040503050406030204" pitchFamily="18" charset="0"/>
                              </a:rPr>
                              <m:t>7</m:t>
                            </m:r>
                          </m:sub>
                        </m:sSub>
                        <m:sSub>
                          <m:sSubPr>
                            <m:ctrlPr>
                              <a:rPr lang="fr-FR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fr-FR" sz="2000" b="0" i="0">
                                <a:latin typeface="Cambria Math" panose="02040503050406030204" pitchFamily="18" charset="0"/>
                              </a:rPr>
                              <m:t>O</m:t>
                            </m:r>
                          </m:e>
                          <m:sub>
                            <m:r>
                              <a:rPr lang="fr-FR" sz="2000" b="0" i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fr-FR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sz="2000" b="0" i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b>
                            <m:r>
                              <a:rPr lang="fr-FR" sz="2000" b="0" i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fr-FR" sz="2000" b="0" i="0" smtClean="0">
                        <a:latin typeface="Cambria Math" panose="02040503050406030204" pitchFamily="18" charset="0"/>
                      </a:rPr>
                      <m:t>=1,85 </m:t>
                    </m:r>
                    <m:r>
                      <m:rPr>
                        <m:sty m:val="p"/>
                      </m:rPr>
                      <a:rPr lang="fr-FR" sz="2000" b="0" i="0" smtClean="0">
                        <a:latin typeface="Cambria Math" panose="02040503050406030204" pitchFamily="18" charset="0"/>
                      </a:rPr>
                      <m:t>mmol</m:t>
                    </m:r>
                  </m:oMath>
                </a14:m>
                <a:endParaRPr lang="fr-FR" sz="2000" b="0" dirty="0">
                  <a:latin typeface="+mj-lt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fr-FR" sz="2000" dirty="0">
                  <a:latin typeface="+mj-lt"/>
                </a:endParaRPr>
              </a:p>
            </p:txBody>
          </p:sp>
        </mc:Choice>
        <mc:Fallback xmlns="">
          <p:sp>
            <p:nvSpPr>
              <p:cNvPr id="9" name="ZoneTexte 8">
                <a:extLst>
                  <a:ext uri="{FF2B5EF4-FFF2-40B4-BE49-F238E27FC236}">
                    <a16:creationId xmlns:a16="http://schemas.microsoft.com/office/drawing/2014/main" id="{42B78451-D666-471A-95B2-BF8BC301D9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544" y="2717649"/>
                <a:ext cx="7740384" cy="1055289"/>
              </a:xfrm>
              <a:prstGeom prst="rect">
                <a:avLst/>
              </a:prstGeom>
              <a:blipFill>
                <a:blip r:embed="rId3"/>
                <a:stretch>
                  <a:fillRect l="-709" t="-36416" b="-664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881085"/>
      </p:ext>
    </p:extLst>
  </p:cSld>
  <p:clrMapOvr>
    <a:masterClrMapping/>
  </p:clrMapOvr>
</p:sld>
</file>

<file path=ppt/theme/theme1.xml><?xml version="1.0" encoding="utf-8"?>
<a:theme xmlns:a="http://schemas.openxmlformats.org/drawingml/2006/main" name="Titr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xt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Merci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</TotalTime>
  <Words>377</Words>
  <Application>Microsoft Office PowerPoint</Application>
  <PresentationFormat>Personnalisé</PresentationFormat>
  <Paragraphs>85</Paragraphs>
  <Slides>12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Titre</vt:lpstr>
      <vt:lpstr>texte</vt:lpstr>
      <vt:lpstr>Merci</vt:lpstr>
      <vt:lpstr>Synthèses inorganique</vt:lpstr>
      <vt:lpstr>Présentation PowerPoint</vt:lpstr>
      <vt:lpstr>Synthèse industrielle</vt:lpstr>
      <vt:lpstr>Électrosynthèse de l’eau de Javel</vt:lpstr>
      <vt:lpstr>Dosage de l’eau de Javel</vt:lpstr>
      <vt:lpstr>Exemples de complexes</vt:lpstr>
      <vt:lpstr>Exemples de complexes</vt:lpstr>
      <vt:lpstr>Synthèse de [Fe(acac)3]= Fe(C5H7O2)3</vt:lpstr>
      <vt:lpstr>Calcule du rendement</vt:lpstr>
      <vt:lpstr>L’Hémoglobine</vt:lpstr>
      <vt:lpstr>Hème et transport du dioxygène</vt:lpstr>
      <vt:lpstr>Merci</vt:lpstr>
    </vt:vector>
  </TitlesOfParts>
  <Company>RENAULT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PIRONNEAU Marc</dc:creator>
  <dc:description/>
  <cp:lastModifiedBy>Eloïse Mestre</cp:lastModifiedBy>
  <cp:revision>30</cp:revision>
  <cp:lastPrinted>2015-03-31T14:07:15Z</cp:lastPrinted>
  <dcterms:created xsi:type="dcterms:W3CDTF">2020-03-24T08:48:58Z</dcterms:created>
  <dcterms:modified xsi:type="dcterms:W3CDTF">2020-04-29T10:21:59Z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RENAULT DeSign</vt:lpwstr>
  </property>
  <property fmtid="{D5CDD505-2E9C-101B-9397-08002B2CF9AE}" pid="4" name="ContentTypeId">
    <vt:lpwstr>0x0101008477E3DB2009FC49ADD3BBFEB391E983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MSIP_Label_fd1c0902-ed92-4fed-896d-2e7725de02d4_ActionId">
    <vt:lpwstr>bfe6ccbd-fb37-4aeb-8e54-00004c58dbb4</vt:lpwstr>
  </property>
  <property fmtid="{D5CDD505-2E9C-101B-9397-08002B2CF9AE}" pid="10" name="MSIP_Label_fd1c0902-ed92-4fed-896d-2e7725de02d4_ContentBits">
    <vt:lpwstr>2</vt:lpwstr>
  </property>
  <property fmtid="{D5CDD505-2E9C-101B-9397-08002B2CF9AE}" pid="11" name="MSIP_Label_fd1c0902-ed92-4fed-896d-2e7725de02d4_Enabled">
    <vt:lpwstr>true</vt:lpwstr>
  </property>
  <property fmtid="{D5CDD505-2E9C-101B-9397-08002B2CF9AE}" pid="12" name="MSIP_Label_fd1c0902-ed92-4fed-896d-2e7725de02d4_Method">
    <vt:lpwstr>Standard</vt:lpwstr>
  </property>
  <property fmtid="{D5CDD505-2E9C-101B-9397-08002B2CF9AE}" pid="13" name="MSIP_Label_fd1c0902-ed92-4fed-896d-2e7725de02d4_Name">
    <vt:lpwstr>Anyone (not protected)</vt:lpwstr>
  </property>
  <property fmtid="{D5CDD505-2E9C-101B-9397-08002B2CF9AE}" pid="14" name="MSIP_Label_fd1c0902-ed92-4fed-896d-2e7725de02d4_SetDate">
    <vt:lpwstr>2020-03-24T08:50:27Z</vt:lpwstr>
  </property>
  <property fmtid="{D5CDD505-2E9C-101B-9397-08002B2CF9AE}" pid="15" name="MSIP_Label_fd1c0902-ed92-4fed-896d-2e7725de02d4_SiteId">
    <vt:lpwstr>d6b0bbee-7cd9-4d60-bce6-4a67b543e2ae</vt:lpwstr>
  </property>
  <property fmtid="{D5CDD505-2E9C-101B-9397-08002B2CF9AE}" pid="16" name="Notes">
    <vt:i4>0</vt:i4>
  </property>
  <property fmtid="{D5CDD505-2E9C-101B-9397-08002B2CF9AE}" pid="17" name="PresentationFormat">
    <vt:lpwstr>Affichage à l'écran (16:9)</vt:lpwstr>
  </property>
  <property fmtid="{D5CDD505-2E9C-101B-9397-08002B2CF9AE}" pid="18" name="ScaleCrop">
    <vt:bool>false</vt:bool>
  </property>
  <property fmtid="{D5CDD505-2E9C-101B-9397-08002B2CF9AE}" pid="19" name="ShareDoc">
    <vt:bool>false</vt:bool>
  </property>
  <property fmtid="{D5CDD505-2E9C-101B-9397-08002B2CF9AE}" pid="20" name="Slides">
    <vt:i4>5</vt:i4>
  </property>
</Properties>
</file>